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8" r:id="rId4"/>
    <p:sldId id="273" r:id="rId5"/>
    <p:sldId id="259" r:id="rId6"/>
    <p:sldId id="262" r:id="rId7"/>
    <p:sldId id="272" r:id="rId8"/>
    <p:sldId id="263" r:id="rId9"/>
    <p:sldId id="264" r:id="rId10"/>
    <p:sldId id="274" r:id="rId11"/>
    <p:sldId id="267" r:id="rId12"/>
    <p:sldId id="268" r:id="rId13"/>
    <p:sldId id="265" r:id="rId14"/>
    <p:sldId id="266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55.81395" units="1/cm"/>
          <inkml:channelProperty channel="Y" name="resolution" value="55.95855" units="1/cm"/>
        </inkml:channelProperties>
      </inkml:inkSource>
      <inkml:timestamp xml:id="ts0" timeString="2022-01-24T05:52:31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6562 5256,'17'0,"1"53,-18-17,18 52,17-35,-35 0,17 0,-17-18,18-18</inkml:trace>
  <inkml:trace contextRef="#ctx0" brushRef="#br0" timeOffset="775.536">6174 5362,'17'0,"19"0,16 0,37-53,16 36,19-19,-1 19,1-36,-54 35,1-17,-18 17,-35 18,-1-17</inkml:trace>
  <inkml:trace contextRef="#ctx0" brushRef="#br0" timeOffset="1807.8749">6985 5627,'0'-18,"0"1,0-36,18 53,-1-36,19 19,-1 17,0 0,-17 0,17 0,0 0,-17 0,17 0,18 0,-35 0,35 17,0 36,-18-17,18 34,-18-35,-17 1,-18 17,0-36,0 36,0-35,-36-18,19 0,-1 0,1 0,-1-53,0-53,18 71,0-53,0 35,0-18,18 0,52 1,-34 35,17-1,17 1,-17 0</inkml:trace>
  <inkml:trace contextRef="#ctx0" brushRef="#br0" timeOffset="3334.9875">8167 5397,'-18'0,"1"0,-1 0,0 0,-17 0,17 18,18 0,-17 35,-1-53,18 17,0 1,0 0,0-1,0 19,0-1,18-35,-1 17,1-17,0 0,17 0,-17 0,-1 0,18 0,1 0,-19 0,-17-17,0-1,0 1,0-1,0 0,-35-17,35 17,35-17,-35-18,18 18,-18-18,18 0,-18 35,17-17,1 35,0 0,-18 18,0 35,0-18,17 18,1-18,-18 0,17-17,-17 0,18-1,-18 1,18 0,17-1,-35 1,18 0,-1-1,1-17,-18 35</inkml:trace>
  <inkml:trace contextRef="#ctx0" brushRef="#br0" timeOffset="3874.6189">8572 5309,'0'18,"36"17,-36-17,0 35,17 0,-17-18,0 0,0 18,18-35,-36-18</inkml:trace>
  <inkml:trace contextRef="#ctx0" brushRef="#br0" timeOffset="4249.5624">8537 5186</inkml:trace>
  <inkml:trace contextRef="#ctx0" brushRef="#br0" timeOffset="5328.8249">8996 5345,'0'17,"0"1,0-1,0 1,0 0,0 35,0-36,0 1,0 0,0-1,0 19,17-19,1-17,-18-70,0-1,0 36,18-71,-18 53,35 0,-35 18,18 17,-18 1,0-1,17 18,19 0,-1 0,-18 0,1 18,0-1,-18 1,17-1,-17 19,18-1,-18 18,0 0,0-18,-18 0</inkml:trace>
  <inkml:trace contextRef="#ctx0" brushRef="#br0" timeOffset="29423.7274">12241 5539,'-17'0,"-19"0,1-18,-18 18,18-18,-18 18,-17-35,17 17,-18 18,18 0,0 0,36 0,-1 0,0 0,1 0,-1 0,-17 0,-1 0,19 0,-1 0,1 0,-1 0,0 18,-35-18,36 18,-19-1,-16 19,-1-1,35 0,-53 0,54-35,-19 36,-16 17,52-36,-36 1,19 0,-1-1,0 36,1-35,-1-1,0 19,18-19,-17 19,17 16,0-34,0 35,0 0,0 0,0 0,0 0,0-18,0 18,0 0,0 17,35-52,0 35,-17-35,0-1,35 18,-36 1,18-1,18-17,0 17,-17-35,-19 0,36 0,-35 35,52-35,19 0,-1 0,35 0,-35 0,1 0,-36 0,-1 0,-16-17,-1-19,18 19,-18-1,53-53,-35 54,35-54,-35 54,18-36,-36 53,1-36,-36 19,0-1,35 1,-35-36,17 0,-17 17,0-16,0-1,0 17,0-17,0 0,0 1,0-1,0 0,0 17,0-34,0-1,0 1,0 35,0-18,-17 0,17 35,0 0,-18 1</inkml:trace>
  <inkml:trace contextRef="#ctx0" brushRef="#br0" timeOffset="32663.381">16439 4798,'-17'17,"-54"19,-17-36,-71 17,53-17,-35 36,0-1,-35 0,-18-17,35 52,-17-17,17-35,-70 105,158-87,-17-36,35 17,18 1,17 17,-35-35,18 35,-18 1,18-36,-1 17,1 1,0 17,17-35,1 18,-1 0,-17-1,35 1,0 0,-18-1,0 1,18-1,0 1,0 35,0-35,-17-1,-1-17,18 18,0 17,0 18,0-18,0 1,0-19,0 1,0 35,0-18,0-17,0-1,0 19,0-19,0 19,35 17,-17-18,0-18,-1 19,19-1,-19-17,18-1,-35 1,36 0,17 17,-53-18,17-17,1 0,17 36,18-36,0 17,-18-17,1 18,17-18,-36 18,1-18,17 0,-17 0,17 0,36 0,-1 35,-17-35,18 0,-19 0,37 0,-36 0,35 0,-18 0,-17 0,53 0,0-35,-36 17,-34 18,17 0,-18 0,-35-18,18 1,17 17,-17 0,-1 0,18-18,-17 0,17-17,-17 18,0-36,-1 17,19 1,-19 35,1-35,-1 0,1 35,0 0,-18-18,0 0,17 18,19-17,-19-1,36-17,0 17,0-17,-35 17,17 0,36-17,-54 35,18-17,18-1,-17 18,34-35,18 35,1 0,-1 0,-35 0,-36 0,1 0,17 0,1 0,-19 0,-17 17,18 1,-1-18,1 18,17-1,1-17,-19 0,36 0,-18 35,-17-35,17 0,18 0,0 0,0 0,-18 0,1 18,17-18,-18 0,-17 0,17 0,18 0,17 35,-52-35,17 18,0-18,1 18,-19-18,19 0,-1 17,-17-17,52 36,-35-36,-17 0,0 0,17 0,18 0,-35 0,-1 0,1 0,-1 0,19-18,-36 0,35 1,0-19,1 1,-36 17,17 18,1-17,-18-1,17 18,1-17,-18-1,0-17,0-18,0 17,0 19,0-18,0-18,0 0,0 35,0-35,0 0,0 18,-18-36,-17 18,18 1,-19 16,-17-17,36 36,-36-36,18 18,17 17,-17-17,-1 35,1-36,35 19,-71-19,19-16,-72-19,71 18,-106-53,18 36,71 17,-1-18,1 36,34 17,-34-17,-1 17,18 18,18 0,0 0,0 0,-1 0,-34 0,-19 0,37 0,-19 36,18 17,0-36,18 18,0-17,-18 0,35-1,0 1,1 0,17-1,0 1,0 17,0 0,0-17,0 0,0-1,0 1,0 35,0-35</inkml:trace>
  <inkml:trace contextRef="#ctx0" brushRef="#br0" timeOffset="34222.9759">15240 4357,'18'0,"-18"-18,17-35,1 18,0-36,17 18,-35 36,35-18,18-18,-35 53,-1-36,19 36,-19-17,1-1,-1 18,1 18,0 35,-18 17,0-52,17 52,-17-34,0-1,0 18,0 0,0-36,0 1,0 17,-35-17,17 0,1 17,-18-35,-1 18,19-1,17 1,-18-1,36-17,52 0,36 0,18-17,-54-18,-35 35,-17 0</inkml:trace>
  <inkml:trace contextRef="#ctx0" brushRef="#br0" timeOffset="35239.4643">11836 4604,'0'35,"17"36,-17-19,53 37,-53-36,0-18,18 35,0-34,-18-19,0 1,0 0,0-1</inkml:trace>
  <inkml:trace contextRef="#ctx0" brushRef="#br0" timeOffset="39359.8082">15134 7408,'0'-17,"-17"17,-36-18,35 18,-35-18,35-17,1 35,-1 0,0 0,1 0,-18 0,-1 0,19 0,-19 0,1 0,17 0,-17 0,0 0,-18 0,0 0,18 0,0 0,17 0,0 0,1 0,-1 0,-17 0,17 18,0-1,-17 1,17 0,1-18,-1 17,-17 19,0-1,17-17,0-1,-17 18,0-17,35 0,-18-18,1 17,17 1,-18 17,18-17,-18 17,1 18,-1-35,18-1,-18 19,18-1,0-17,0-1,0 18,0-17,0 17,0 1,0-19,0 1,0 0,0-1,0 19,0-19,18-17,0 35,-18-17,17-18,19 35,-36-17,17-18,1 18,-1 17,1-35,0 0,-1 0,19 0,-19 0,19 18,-19-1,1 1,-1-18,19 17,17 1,-18 0,0-1,36-17,17 18,-35-18,0 0,-18 0,18 0,-18 0,1 0,16 0,-16 0,34 0,-17 0,-17 0,-1 0,-18 0,1 0,17-18,-35 1,18-1,35 18,-18-35,-17 17,-1-17,1 0,-18 17,18 0,-1 1,-17-19,0 19,0-1,0 1,0-1,36-17,-36 17,0 0,0-17,0-18,0 35,0 1,0-18,0-1,0 19,0-1,0 0,0 1,0-1,0-35,0 36,0-1,0 0,0 1,0-19,0 1,-36 17,36 1,0-1,-17 1,-1-1,-17-17,35 17,-18 18,1-18,-1 18,0 0,1 0,-1-17,-17 17,-1 0</inkml:trace>
  <inkml:trace contextRef="#ctx0" brushRef="#br0" timeOffset="40031.8837">15910 7549,'18'0,"-18"18,0 17,0 1,0 34,0-17,0 0,0 35,0-35,0-18</inkml:trace>
  <inkml:trace contextRef="#ctx0" brushRef="#br0" timeOffset="41943.2405">12083 7549,'-18'-17,"0"17,1 0,-19 0,1 0,0 0,17 0,-17 17,17 1,1-18,-1 35,-35 18,35-35,1-18,17 53,0-18,0-17,0-1,0 1,0 0,0 52,0-52,0-1,35 19,-17 52,-18-70,35 35,-35-1,18-34,-18 0,17 52,1-17,17 0,-17-35,-18-1,18 19,-1-19,1-17,17 0,18 0,-18 0,1-35,-1 17,71-70,-36 53,-17-18,-18 18,18-18,-53 35,18-17,-18 0,0 17,0-35,0 18,0-1,0 19,0-18,0-18,0 17,0-17,-35 18,35 0,-18 17,18-17,-35 0,35 17,0 0</inkml:trace>
  <inkml:trace contextRef="#ctx0" brushRef="#br0" timeOffset="43591.6494">18150 7091,'-17'0,"-19"0,1 0,-18 35,0-17,36-18,-19 17,1 1,-18 0,-17-1,-18 54,35-18,0-36,17 19,-17-1,18 0,35-17,-35 17,17 0,1 1,17-1,-18-17,18-1,-35 19,35-1,0-18,0 1,0 0,0-1,0 1,0 17,17 18,19-18,-19 1,1-36,-18 35,35 18,18-18,-18-35,-17 36,0-36,17 17,-17-17,17 0,35 0,-17 0,71 0,-36 0,0 0,0 0,-52 0,-19 0,19-17,-1-1,0 0,-35-17,18 17,17-17,18-36,-18 36,18 0,18 0,-54-1,19 1,17-18,-36 53,1-35,-1 17,1 18,-18-17,0-19,0 1,0 17,0 1,0-18,-18 17,1-17,-18 17,17 18,-17-35,-1 35,19-36,-1 36,0 0,1 0,-1-17,1-1,-1 18,18-18,-35 1,17-1,0 18,-17-35,17 35,1 0,-1 0</inkml:trace>
  <inkml:trace contextRef="#ctx0" brushRef="#br0" timeOffset="51041.0874">7408 14817,'18'0,"35"0,-18 17,-17-17,35 18,-18 17,-17-35,17 0,53 0,-17 18,52-18,-52 0,35 35,-1-17,19-18,-36 53,-17-36,-1 19,-35-36,18 0,-17 0,17 0,52 0,19 0,-1 0,1 0,52 0,-35 0,0 0,18 0,-71 0,1 0,-1 0,-18 17,1 1,17 0,-17-18,17 17,0-17,0 35,-35-35,-18 0,1 18</inkml:trace>
  <inkml:trace contextRef="#ctx0" brushRef="#br0" timeOffset="66863.953">10019 14958,'18'-18,"17"18,0 18,-17-1,-18 19,17-36,1 17,0 19,-1-1,1-35,0 35,-1-35,1 18,-1-18,-17 17,18 1,0-18,-18 18,17-18,19 0,-36 17,17 1,1-18,0 0,17 18,-18-1,1-17,17 18,1-18,-19 0,1 18,0-18,-1 17,36 18,-18-17,1 0,-1-1,0-17,1 36,-19-36,36 0,0 17,-18-17,53 0,-35 36,0-36,0 0,0 0,-18 17,18-17,-17 0,34 18,-17-18,35 0,36 0,-18 0,-1 35,37-17,-19-1,36-17,-36 0,-35 0,1 0,-1 0,0 0,-17 0,17 0,-18 0,36 0,-18 0,36 0,-54 0,19 0,-54 0,18 0,-18 0,0-17,-17-1,0 18,35-18,-1-17,-16 35,52-35,-18 17,1-35,0 18,-19 17,-16-17,-19 18,54-19,-36 1,1-36,-1 36,18-35,-18 52,-17-35,35 0,-36 18,-17 17,18-17,-18 17,0-17,17-18,1 35,-18 1,0-18,0 17,0 0</inkml:trace>
  <inkml:trace contextRef="#ctx0" brushRef="#br0" timeOffset="67815.2581">14570 14605,'-18'0,"18"-18,18-52,17 52,0 1,18-36,18 17,-36 19,18-36,0 35,-36 18,1 0,0 0,17 0,0 71,-35-54,0 19,36 34,-1-35,-17 1,-1-19,1 19,-18-19,0 1,17-18,-17 18</inkml:trace>
  <inkml:trace contextRef="#ctx0" brushRef="#br0" timeOffset="77410.238">10019 15117,'35'0,"0"0,18 0,-17 0,17 52,-18-34,0-18,0 35,-17-35,0 0,-1 0,1 18,35-18,-18 0,0 18,18-18,0 0,0 0,0 17,0-17,-18 0,71 36,-71-36,18 0,18 0,-36 0,36 0,-36 0,-17 0,35 0,-36 0,1 0,-1 0,19 17,-1-17,18 0,-18 0,36 0,-18 0,35 0,-35 35,-18-35,-17 0,-1 0,19 18,-1-18,0 0,0 0,18 35,-35-35,35 0,-18 0,18 18,-35-18,35 0,-18 0,-17 0,-1 0,1 0,17 18,18-18,-18 0,1 0,17 17,-36-17,18 0,18 0,-17 0,17 0,-1 0,37 0,-36 0,-1 0,37 0,-36 0,-18 0,18 0,-36 0,1 0,0 0,17 0,0 0,18 0,0 0,-18 0,18 0,0 0,-18 0,-17 0,0 0,-1 0,19 0,-1 0,18 0,-18 36,0-36,18 17,-35-17,35 0,0 0,-36 0,19 35,-19-35,19 0,17 0,-36 0,36 0,-18 0,-17 0,17 0,-17 0,35 18,-18 0,0-1,18-17,36 36,-37-19,1-17,-17 0,17 36,-36-19,1-17,-1 0,19 0,-19 18,1-18,0 0,-1 18,1-18,17 0,1 0,-1 35,-18-18,19-17,-1 0,-17 0,17 0,18 0,-36 18,1-18,17 0,1 0,-19 0,1 0,0 0,-1 0,1 0,-1 0,1 0,17 0,1 0,-19 0,1 0,0 18,-1-18,36 0,-35 0,17 0,18 0,-35 0,35 0,-36 0,18 0,1 0,-19 0,1 0,35 0,-35 0,34-18,-16 18,17-18,-18 1,36-18,-54 35,18 0,-17-18,0 18,-1-18,1 1,0 17,-1 0,36-53,-35 53,-1-18,1 18,0 0,-1-18,54-17,-18 17,-18 18,0-35,-17 35,0-17,-1 17,36-18,-35 0,35 18,-36 0,1-35,0 17,17 18,-17-17,35-1,-18 18,18-35,-36 17,54 18,-36-35,0 17,-17 18,17-17,-17-1,17 0,-17 18,17-17,-17-19,0 19,-1 17,1 0,17-18,-35 1,35 17,1-36,-36 19,35-1,-17 0,-1 1,1-1,-1 0,-17 1,0-1,0 0,18 18,0-17,-18-1,17 1,19-1,-36 0,35 1,0 17,-35-18,0 0,18 1,-1 17,-17-18</inkml:trace>
  <inkml:trace contextRef="#ctx0" brushRef="#br0" timeOffset="78543.2817">17251 14499,'53'35,"0"-35,17 0,18 0,-35 0,71 0,-1 0,-35 0,-35 0,18 0,-1 0,-17 0,-35 0,0 0,17 0,-17 0,-18 18,0 0,0 17,0 0,0-17,17 17,1-17,0-1,-18 36,35 0,-18-17,-17 16,18 1,0 0,-18 0,35 18,-17-36,-18 0,0 1</inkml:trace>
  <inkml:trace contextRef="#ctx0" brushRef="#br0" timeOffset="96831.919">12665 14993,'-18'0,"0"0,1 0,17 18,0-1,0 1,0 0,0-1,0 1,0 0,0 17,0-18,17-17,1 18,0 0,-1-18,1 0,0 0,-1 0,1 0,0 0,-1 0,18 0,-17 0,-18-18,18 0,-36 1,0-1,1 1,-1-1,-17-17,17 35,1-18,17 0,-18 1,0 17,1-18</inkml:trace>
  <inkml:trace contextRef="#ctx0" brushRef="#br0" timeOffset="97447.4327">13053 14958</inkml:trace>
  <inkml:trace contextRef="#ctx0" brushRef="#br0" timeOffset="99449.8736">13317 14711,'0'-18,"0"1,-35-1,17 18,1 0,17 35,0-17,0-1,0 1,17 17,1-17,0-18,-18 18,17-1,19 1,-1-18,-17 0,-1 0,1 0,-1 0,-17-18,0 1,0-1,0 0,0 1,0-19,-17 19,17-1,-18 1,18 69,35 1,-35-35,0 17,18 1,17-19,-17 36,0-35,-18-1,17-17,1 18,-18 0,35 17,-35-17,0-1,0 1,0 0,-17-18,-19 17,1-17,17 0,1 0,-1 0,0 0,1 18,-1-18</inkml:trace>
  <inkml:trace contextRef="#ctx0" brushRef="#br0" timeOffset="100287.2874">13600 14534,'52'0,"-52"18,36 17,-1 1,-17 34,17-35,-17-17,-1 17,1 36,-18-53,35 17,-17 0,-18 0,17 1,1-19</inkml:trace>
  <inkml:trace contextRef="#ctx0" brushRef="#br0" timeOffset="110391.9167">16245 13000,'-17'0,"-19"0,36-18,-35 18,18 0,-1 0,0 0,1 0,-1 0,-35 0,53 18,0-1,0 1,0 0,0 17,0 18,0 0,0-35,18 17,17 0,-17-35,-1 35,1-17,0-18,-1 18,1-18,-1 17,1-17,17 0,1 0,-19 0,19 0,-19 0,-17-17,0-1,18-17,-18-1,0 19,0-1,0 1,0-1,0-35,0 35,0 1,0-1,0 0,0-17,-18 17,1 18</inkml:trace>
  <inkml:trace contextRef="#ctx0" brushRef="#br0" timeOffset="111040.8079">16581 13282</inkml:trace>
  <inkml:trace contextRef="#ctx0" brushRef="#br0" timeOffset="112335.449">16933 13106,'0'-18,"0"0,0 1,0-1,18 0,17 1,1-1,-19 18,36 0,-18 0,18 0,-35 18,0 17,-1 18,-17-35,35 17,-35-17,0 35,0-36,0 18,0 1,0-19,0 1,0 17,0 1,0-1,-17-35,-18 17,17 19,0-19,1 1,-1-18,0 18,36-18,70 0,18-36,-53 19,-18 17,18 0,-35 0,-1-36,1 36,17 0</inkml:trace>
  <inkml:trace contextRef="#ctx0" brushRef="#br0" timeOffset="113511.7756">17621 12965,'0'52,"0"-34,18 17,0 1,-18-19,17 1,1-18,-1 35,1-17,0-18,-1 0,1 0,0 0,-1 0,19-18,-36 1,0-19,0 1,0 17,0 1,0-1,0 0,0 1,-36-1,36-17,-17 35,-1 0,-17-18,17 1,0 17,-17 0,0 0,17 0,1 0,-1 0</inkml:trace>
  <inkml:trace contextRef="#ctx0" brushRef="#br0" timeOffset="116431.8962">20814 13917,'0'35,"0"-17,-35 35,35-35,0 17,0-18,0 19,-18-19,18 36,0-35,0 0,0 17,0 0,18-35,17 35,-17-17,-1-18,18 0,1 0,17 0,0 0,-36 0,1-18,-1 1,19-19,-36 19,0-1,0 1,0-36,0 35,0-35,0 0,0 18,0 17,0 1,0-1,0 0,-18 18,0 0,1 0,-1 0,1 0</inkml:trace>
  <inkml:trace contextRef="#ctx0" brushRef="#br0" timeOffset="116968.1542">21625 14005</inkml:trace>
  <inkml:trace contextRef="#ctx0" brushRef="#br0" timeOffset="118520.9268">21925 13758,'18'0,"-18"18,0 0,0-1,0 1,0 35,0-18,0 18,0 35,0-35,35-18,-17 18,17 18,-17-18,-1 0,36-53,0 0,-18 0,18 0,-35-36,17 1,-35 0,35-18,-35 18,0 17,0-17,-17 17,34 36,1-1,17 19,-35-19,36 36,-36-35,17-1,-17 1,36 17,-36-17,0 17,0 1,0-19,0 19,0 16,0-16,0-19,0 1,0 35,-36-18,19-35,-1 18,0-1,1-17,-19 0,19 0,-1 0,1 0,-19 0,1 0,17 0,1 0,-1 0,0 0,1 0,-1 0,1-17,-1-1,0-17,18 0</inkml:trace>
  <inkml:trace contextRef="#ctx0" brushRef="#br0" timeOffset="119168.0587">22066 13705,'36'-35,"-19"35,-17-18,71-17,-54 35,1-17,0-1,-1 18</inkml:trace>
  <inkml:trace contextRef="#ctx0" brushRef="#br0" timeOffset="123713.1422">13917 14358,'-18'-18,"1"1,-1 17,-17-18,-18-17,0 0,35 17,1 18,-19 0,19-18,-1 18,1 0,-1-17,0 17,-17 0,0 0,-18 0,0 0,35 0,-52 0,17 0,-35 0,-1 0,1 0,35 0,-35 17,18 19,17-19,-18 1,18 17,18-17,-36 17,18 0,18-17,-53 17,35 18,0 0,0 0,18-18,35-17,-35 17,-1 0,36 1,-35-1,17 18,18-18,-17 36,-1-54,18 36,-35 0,35 18,0-36,0 36,0-1,0 18,0-52,0 17,0 35,0-71,0 36,0-35,18 0,-18-1,17 1</inkml:trace>
  <inkml:trace contextRef="#ctx0" brushRef="#br0" timeOffset="144856.426">2487 3951,'0'18,"18"-1,35 19,0-19,35 19,-18-19,18-17,-17 35,88 18,-36-53,54 36,34-1,36 0,247 18,-176-18,-18 1,88 52,-71-70,-17 34,-35-34,-107 35,36-53,-17 0,-19 18,125-18,-72 0,1 0,53 0,17 0,18 0,-18 0,18 0,-71 0,36 0,-36 0,-17 0,-18 0,0 0,-71-18,-70-17,-18 17,71-17,-53 35,0-18,35-17,-17 17,-18-17,35 0,-18-1,36-34,-18 17,-17-18,35 1,-71-1,0 18,1 18,-19-18,1 0,-18 0,18-35,-18 18,0-1,0-17,0 0,0-1,0 1,0 18,0 17,0-18,0 1,0-1,0 36,0-18,0 0,0 35,-36-17,19-18,-19 18,-17-36,36 54,-1-19,1 19,-54-36,18 0,-17-35,-19 17,-17-52,-17 70,-36-71,-17 19,-36-19,36 53,-53-52,52 35,36 17,-35 1,17-1,0 1,-17 17,17-18,-35 1,-53-36,35 70,1-34,-72 17,89 18,18 35,35-36,-18 19,18 17,18 0,52 0,-35 0,-53 0,36 0,35 0,-18 0,0 0,53 0,-70 0,-1 17,1-17,17 0,-35 53,-36-35,36 0,-17-1,-1 19,53-36,-35 35,17-18,-17 36,18-35,-18 35,53 0,17-36,-35 36,53-17,0-19,0 19,18-36,0 35,-36 0,36 0,-18 18,0 0,-17 0,17 0,17-18,1 1,0-19,-18 54,35-18,-17 0,0 17,-36 36,54-71,-36 36,17-18,19 0,17-36,-18 36,18-35,-18 17,-17 36,35-54,0 19,-17-19,17 19,-18-19,0 1,18 0,0 17,0 0,0-17,0 17,0-17,0-1,0 19,-35 16,35-16,0 17,0 0,0-18,0 35,0 1,0 0,0-19,0 1,0 18,0-18,0 0,-18 0,18-36,0 19,0 16,-17 1,-1-35,18 35,0-35,0 17,-18-35,18 18,0-1</inkml:trace>
</inkml:ink>
</file>

<file path=ppt/media/image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0644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206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305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309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196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179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6848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932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735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8878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09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EFE67-8C0F-4991-A7CC-146EFB4EEACF}" type="datetimeFigureOut">
              <a:rPr lang="en-IN" smtClean="0"/>
              <a:t>24-01-2022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8C8C5-C319-4CC6-915C-76550E86E8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370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chael-fuchs-python.netlify.com/2019/11/08/introduction-to-support-vector-machines/" TargetMode="External"/><Relationship Id="rId2" Type="http://schemas.openxmlformats.org/officeDocument/2006/relationships/hyperlink" Target="https://michael-fuchs-python.netlify.com/2019/10/31/introduction-to-logistic-regression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Multiple Class Classification</a:t>
            </a:r>
            <a:endParaRPr lang="en-IN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0253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40663"/>
          </a:xfrm>
        </p:spPr>
        <p:txBody>
          <a:bodyPr>
            <a:normAutofit lnSpcReduction="10000"/>
          </a:bodyPr>
          <a:lstStyle/>
          <a:p>
            <a:r>
              <a:rPr lang="en-IN" dirty="0"/>
              <a:t>from </a:t>
            </a:r>
            <a:r>
              <a:rPr lang="en-IN" dirty="0" err="1"/>
              <a:t>sklearn.multiclass</a:t>
            </a:r>
            <a:r>
              <a:rPr lang="en-IN" dirty="0"/>
              <a:t> import </a:t>
            </a:r>
            <a:r>
              <a:rPr lang="en-IN" dirty="0" err="1"/>
              <a:t>OneVsRestClassifier</a:t>
            </a:r>
            <a:r>
              <a:rPr lang="en-IN" dirty="0"/>
              <a:t> from </a:t>
            </a:r>
            <a:r>
              <a:rPr lang="en-IN" dirty="0" err="1"/>
              <a:t>sklearn.multiclass</a:t>
            </a:r>
            <a:r>
              <a:rPr lang="en-IN" dirty="0"/>
              <a:t> import </a:t>
            </a:r>
            <a:r>
              <a:rPr lang="en-IN" dirty="0" err="1"/>
              <a:t>OneVsOneClassifier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85158" y="2666288"/>
            <a:ext cx="1116864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OvR_SVC_clf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OneVsRestClassifier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(SVC()) </a:t>
            </a:r>
          </a:p>
          <a:p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OvR_SVC_clf.fit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trainX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trainY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 </a:t>
            </a:r>
          </a:p>
          <a:p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y_pred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OvR_SVC_clf.predict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testX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 </a:t>
            </a:r>
          </a:p>
          <a:p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print(</a:t>
            </a:r>
            <a:r>
              <a:rPr lang="en-IN" b="0" i="0" dirty="0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'Accuracy of </a:t>
            </a:r>
            <a:r>
              <a:rPr lang="en-IN" b="0" i="0" dirty="0" err="1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OvR</a:t>
            </a:r>
            <a:r>
              <a:rPr lang="en-IN" b="0" i="0" dirty="0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 Classifier with SVC: {:.2f}'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.format(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accuracy_score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testY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y_pred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)))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185158" y="498427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OvO_SVC_clf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OneVsOneClassifier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(SVC())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OvO_SVC_clf.fit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trainX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trainY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y_pred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OvO_SVC_clf.predict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testX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 print(</a:t>
            </a:r>
            <a:r>
              <a:rPr lang="en-IN" b="0" i="0" dirty="0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'Accuracy of </a:t>
            </a:r>
            <a:r>
              <a:rPr lang="en-IN" b="0" i="0" dirty="0" err="1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OvO</a:t>
            </a:r>
            <a:r>
              <a:rPr lang="en-IN" b="0" i="0" dirty="0" smtClean="0">
                <a:solidFill>
                  <a:srgbClr val="DD1144"/>
                </a:solidFill>
                <a:effectLst/>
                <a:latin typeface="Courier New" panose="02070309020205020404" pitchFamily="49" charset="0"/>
              </a:rPr>
              <a:t> Classifier with SVC: {:.2f}'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.format(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accuracy_score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testY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i="0" dirty="0" err="1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y_pred</a:t>
            </a:r>
            <a:r>
              <a:rPr lang="en-IN" b="0" i="0" dirty="0" smtClean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)))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1446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787" t="31102" r="47054" b="42188"/>
          <a:stretch/>
        </p:blipFill>
        <p:spPr>
          <a:xfrm>
            <a:off x="1153681" y="1905712"/>
            <a:ext cx="9212367" cy="474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58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</a:t>
            </a:r>
            <a:r>
              <a:rPr lang="en-US" dirty="0" err="1" smtClean="0"/>
              <a:t>vs</a:t>
            </a:r>
            <a:r>
              <a:rPr lang="en-US" dirty="0" smtClean="0"/>
              <a:t> Rest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461" t="32085" r="37443" b="27065"/>
          <a:stretch/>
        </p:blipFill>
        <p:spPr>
          <a:xfrm>
            <a:off x="838199" y="1897165"/>
            <a:ext cx="8365621" cy="42728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888840" y="196920"/>
              <a:ext cx="7207920" cy="55058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9480" y="187560"/>
                <a:ext cx="7226640" cy="552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21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33" t="25254" r="37443" b="24434"/>
          <a:stretch/>
        </p:blipFill>
        <p:spPr>
          <a:xfrm>
            <a:off x="838200" y="2019850"/>
            <a:ext cx="10515600" cy="4540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8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542" t="22889" r="35083" b="18222"/>
          <a:stretch/>
        </p:blipFill>
        <p:spPr>
          <a:xfrm>
            <a:off x="838200" y="525780"/>
            <a:ext cx="1067562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8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231" y="1993655"/>
            <a:ext cx="3171825" cy="2647950"/>
          </a:xfrm>
          <a:prstGeom prst="rect">
            <a:avLst/>
          </a:prstGeom>
        </p:spPr>
      </p:pic>
      <p:sp>
        <p:nvSpPr>
          <p:cNvPr id="9" name="AutoShape 10" descr="data:image/png;base64,iVBORw0KGgoAAAANSUhEUgAAAU0AAAEWCAYAAADiucXwAAAABHNCSVQICAgIfAhkiAAAAAlwSFlzAAALEgAACxIB0t1+/AAAADh0RVh0U29mdHdhcmUAbWF0cGxvdGxpYiB2ZXJzaW9uMy4yLjIsIGh0dHA6Ly9tYXRwbG90bGliLm9yZy+WH4yJAAAgAElEQVR4nO3dd3wVVfrH8c83Cb0EJPQuIogoCqgoqNhBsazYe1u3WHZ11VV/KljWtay7upZVdC2LXUFFBcGOoihFiiCIgtQAoTcpSZ7fHzOBm5ByLyl3Qp7363Vf3Jk598xz7lyenGlnZGY455yLT0qyA3DOucrEk6ZzziXAk6ZzziXAk6ZzziXAk6ZzziXAk6ZzziXAk2Y5klRL0ruS1kp6oxT1nC9pTFnGliySDpc0exc/20nSFEnrJV1b1rElk6RLJH1ZjvWPknRxzPQ9klZIWiqpjaQNklLLa/27E0+agKTzJE0MfziZ4Q+sTxlUfQbQFGhkZmfuaiVm9pKZHV8G8ZQrSSZpr+LKmNkXZtZpF1dxE/CpmdUzs3/vYh35SOoiaUT4h229pE8lHZbA503SxvC3s1jSP6OYfMysv5m9ACCpDfAXoIuZNTOzBWZW18xykhtl5VDlk6ak64GHgXsJElwb4Ang1DKovi3wo5lll0FdlZ6ktFJW0RaYUVbrltQBGAdMB9oDLYC3gDGSDk2g+m5mVhc4EjgbuGxXYqxAbYCVZra8tBWVwTatfMysyr6AdGADcGYxZWoQJNUl4ethoEa4rC+wiOCv9nIgE7g0XHYnsBXYFq7jcmAw8GJM3e0AA9LC6UuAucB6YB5wfsz8L2M+dxgwAVgb/ntYzLLPgLsJksF6YAyQUUTb8uK/KSb+04ATgR+BVcCtMeUPBr4G1oRlHwOqh8vGhm3ZGLb37Jj6/wosBYbmzQs/0yFcR/dwugWQBfQtJNZPgBxgc1j/3uH2+1/4mfnAbUBKzHc2DvgXsBK4p5A6hwIjC5n/H2Bs+H4UcHWB5VOB08P3BuwVs+x14PFifk+tgeFhzCuBx4rYxo8AC4F1wCTg8ALbYWK4bBnwz3B+TeDFsN414W+jaczv4grgWOBXIDf8Hp9n599hOvDfcBsvBu4BUuP9Xnf3V9IDSGrjoR+QnfdjKaLMXcB4oAnQGPgKuDtc1jf8/F1ANYJkswloGC4fTP4kWXB6+48VqBP+J+gULmsO7Bu+3/4fCtgDWA1cGH7u3HC6Ubj8M+BngqRSK5y+r4i25cV/Rxj/b8P/zC8D9YB9w/9g7cPyPYBe4XrbAT8Af46pr2ACyav/foI/PrWISZphmd8CM4HawGjgH8Vsi8+AK2Km/we8E8bajiDRXx7znWUD14Tx1iqkvqWEf+QKzD+KIEHXAi4CxsUs60KQkGoUbDPQmSDRXFdE/KkECfdf4fauCfQpuI3D6QuARmHsfwljrRku+xq4MHxfF+gVvv8d8G74XaaG26t+we+ukG3QjvxJ8y3gqTDGJsC3wO/i/V5391dV3z1vBKyw4nefzwfuMrPlZpZF0IO8MGb5tnD5NjMbSfDXe1eP2eUCXSXVMrNMMytsV/QkYI6ZDTWzbDN7BZgFnBxT5jkz+9HMfiXo+RxQzDq3AX8zs23Aq0AG8IiZrQ/XPxPoBmBmk8xsfLjeXwj+Yx0ZR5sGmdmWMJ58zOxp4CfgG4I/FP9XQn0AhMcNzwFuCWP9BXiI/NtmiZk9Gsa707rDtmYWMj+T4NDVHgQJ5ABJbcNl5wPDzWxLTPnJkjYS/BH5jODwTmEOJuhN32hmG81ss5kVevLHzF40s5Vh7A8R/NHJ+11tA/aSlGFmG8xsfMz8RgRJPCfcXuuKiKVQkpoS/PH/cxjjcoIkf05MsZK+191aVU+aK4GMEo7LtCDY9cszP5y3vY4CSXcTwV//hJjZRoJd2t8DmZLel9Q5jnjyYmoZM700gXhW2o4TAHn/AZbFLP817/OS9pb0XnjGdR3BceCMYuoGyDKzzSWUeRroCjxaIBkVJ4Ogd1xw28R+DwtLqGMFQaIuqDlBsl9tZuuB99mRNM4FXipQvjvBd3Q2cAhBD60wrYH5JfyRBkDSDZJ+CE9QrSHYZc77ri8n2JOYJWmCpAHh/KEEvfVXJS2R9ICkaiWtq4C2BN9rpqQ14bqfIuhx5inpe92tVfWk+TWwheA4XlGWEPyQ8rQJ5+2KjQS7TnmaxS40s9FmdhzBf9pZBMmkpHjyYlq8izEl4j8EcXU0s/rArYBK+Eyxw2hJqktwnPi/wGBJe8QZywqCnlXBbRP7PZQ0hNdHQGFXNZwFfG1mm8LpV4Bzw5NDNYFPC37AAq8T/KbuKGJ9C4E2JZ08kXQ4wXHmswgO9TQgOH6tcF1zzOxcgkR2P/CmpDrh3s6dZtaF4Lj3AILDC4lYSPB/IsPMGoSv+ma2b2xzE6xzt1Klk6aZrSX4gT8u6TRJtSVVk9Rf0gNhsVeA2yQ1lpQRln9xF1c5BTgivC4uHbglb4GkppJOlVSH4Ee7gaC3U9BIYO/wMqk0SWcTHGd7bxdjSkQ9guOuG8Je8B8KLF8G7JlgnY8AE83sCoIe3ZPxfCjsHb8O/E1SvXD3+XoS2zZ3AodJ+pukPcJ6riFINH+NKTeSIDnfBbxmZoVtlzz3Ab+V1KyQZd8S7PrfJ6mOpJqSehdSrh7BccMsIE3SHUD9vIWSLpDUOIxjTTg7V9JRkvYLD12sI/ijUlysOzGzTIKThw9Jqi8pRVIHSSUdhqkyqnTSBAiPF11PcOY1i+Av7dXA22GRewjOVE4juDRlcjhvV9b1IfBaWNck8ie6lDCOJQRnlI9k56SEma0k6EH8heDwwk3AADNbsSsxJegG4DyCs/JPE7Ql1mDghXC37qySKpN0KsHJuLx2Xg90l3R+nPFcQ9B7nwt8SXAC69k4P4uZzQH6EByz/YUgoQ0ETjCzcTHlthCc8T42XEdxdU4nuJLgxkKW5RAce94LWEBwZcHZhVQzGviA4MTWfIIrBmJ3ifsBMyRtIPijc054bLEZ8CZBwvwB+Jxglz1RFwHVCY5nrw7rLOwwRpUksyrd03bOuYRU+Z6mc84lwpOmc263JelZScslfV/Eckn6t6SfJE2T1L2kOj1pOud2Z88THAMuSn+gY/i6kuAKkWJ50nTO7bbMbCzBidWinAr8L7xkbDzQQFKxJ72q1M32ql7HVLNBssMocwd03H1PbObupicqU1TS5a2V04L5v7BixYpSNS61fluz7PhuNLJfs2YQXF2QZ4iZDUlgdS3Jf2XConBeYXeKAVUtadZsQI2eVyU7jDI3bvQtJReqpDZt3T1HK6tdPXKjx5WJ3r0OKnUdlv0rNTqVeMUaAJunPL7ZzHqWeqUJqFJJ0zlXGQhUYUcOFxPc3pqnFSXcXefHNJ1z0SIgJTW+V+mNAC4Kz6L3AtaGd0UVyXuazrnoKaNjvpJeIRgKL0PSImAQwYAkmNmTBLfInkgw0tYm4NKS6vSk6ZyLmLLbPQ8HNiluuQEJnejwpOmci54IX13gSdM5Fy2iIk8EJcyTpnMuYuQ9TeecS0jZnBkvF540nXMRU6HXaSbMk6ZzLlqE754751xCvKfpnHPx8t1z55yLn4BUPxHknHPx82OazjkXL989d865xHhP0znnEuA9Teeci5P8NkrnnEuM30bpnHPx8hNBzjmXGN89370c03NP/v6H40hNEUM/mMrDr32db3nrJvV59C8DyEivzer1v/K7+0ewZMV6Wjepz9BBZ5CSItJSU3j6nYk89/53FR7/R1/P5NaHhpGTm8uFpx7Kny8+Pt/yLVu38YfBQ5k6ayEN0+vw7N8upU2LRgD86/kxvDjia1JTUvj7X87gmEP3Yc78ZVx+63PbP//LkpXccuWJ/OHco5j+4yKuv+81tmzZRlpqCg/+9Sx67Nuu3Nv46fgfGPTIcHJyjXMH9OLqC48t0MZs/nzPi0ybvYiG9Wvzn7supnXzRizMXEnf8++jQ5vGAHTftx333Zj/yYiX/vVpFixZycdDby73dkDV2F75+Hiau5eUFPHg1Sfwm5tfYcmKdXzy6KWM+noOsxes2F7mriuP4dWPpvPqh9M5/IC23HFZX37/wLssXbWB4//8Alu35VCnZjW+GvJbRn09h6WrNlRY/Dk5udz0wBsMf+wqWjRpwDEXP0i/w/ej8547np3+4oivaVCvNpOGD2LYmEkMfuwdnr33MmbNzWT4mEl89eqtLM1ay2+ufpwJb95Ox7ZNGfvSzdvr3/ek2xjQtxsAgx59h5uu6Mdxh+3Lh+NmMPjRd3j3yT+Vextv++ebvPyvP9C8SQNOuuKfHN+nK3u3b7a9zKvvjSe9Xm3GvXYb73w0mXv/8y7/uesSANq1bMSY528qtO6Rn0+ldq0a5Rp/rKqwvXYW7d3z6EYWUT06tWDuktXMX7qGbdm5DP98Jice1jFfmU5tMvhiyi8AfDFlPv0P3RuAbdm5bN0WPMe7erU0UlIqfhdk0oz5tG+VQbuWGVSvlsbpx/dg1Njp+cqM/Hw655x0CACnHn0AYyf8iJkxaux0Tj++BzWqV6Ntywzat8pg0oz5+T77+YTZtGuVQevmewBBp2H9xs0ArNvwK80y0su9jVN+mE+7Vhm0Ddt46rEHMubL/G0c8+V0zuwfPKP7pL7d+HLSHILHxRRt46YtPP3qZ/ypQE+vPFWF7VWoinsaZeKhJWWtxZD0tqRJkmZIujKc10/SZElTJX0czqsr6TlJ0yVNkzSwIuJrnlGPxVnrtk8vyVpP80b18pWZMXc5A3p3BmBA707Ur1ODhvVqAdCycT2+fPIKvn/pah55bXyF9jIBMrPW0LJpw+3TLZo0IDNrTYEya2nZtAEAaWmp1K9bi1VrN8b12eEfTmbg8T22T997/UAG/fsdug64nTv+/TZ3XHVKeTRrp/ibN9kRZ7PGDcjMWpuvzNKYMmlpqdSvU5PVazcCsCBzFSdc+iADr36Ub6b+vP0zDz4zkivPOYpaNauVexvyVIXtVai8y45KeiVB5JImcJmZ9QB6AtdKago8DQw0s27AmWG52wmeUbyfme0PfJKccHd2+5CP6b1/Gz5/4jJ679+GxVnryMnNBWBx1nr6/P4ZelzyH845bj8aN6iT5GjLztZt2XwwdjqnHnPg9nnPDfuSv113Ot+/dzf3/Pl0rr3npSRGWLImjdL5dtggRj93I4OuPo2r7xzK+o2bmTFnEfMXr6D/kfsnO8QyE9ntpXD3PJ5XEkQxaV4raSowHmgNXAmMNbN5AGa2Kix3LPB43ofMbHVhlUm6UtJESRNt68ZSB5e5Yj0tG9ffPt2icT0yV67PV2bpqg1cdNcwjvzjs9zz3GcArNu4ZacyP/ySxaH7tS51TIlo3rgBi5ft+KqWLF9D88YNCpRJZ/GyoEeSnZ3Dug2/skd6nRI/+9FXM9m/c2uaNNrx/bzy/jecfFRwvOy0Yw9k0swF5dKugvFnLt8R59KsNTRvnH83s1lMmezsHNZt3EzD9DrUqJ5Gw/TgD9n+nVvTtkUj5i5czqTvf2HarIX0OuNOfvPHfzN3YRZnXP1oBbRl999ehfKeZnwk9SVIhoeGvcrvgCmlqdPMhphZTzPrqeql79VNnr2EDi0b0qZZOtXSUjj9yC6M+npOvjJ71K+1fXted85hvDR6GgAtMupRs3pw7i29bk16dW3FTwtXljqmRHTv0oa5C7OYv3gFW7dlM3zMJPodvl++Mv2P2I9X3/8GgHc+mcLhPfdGEv0O34/hYyaxZes25i9ewdyFWfTYt+32zw0bMynfrh4EyWnc5J8AGDvhRzq0blzOLYRundswb+EKFixZydZt2bzz0Xcc17trvjLH9e7KG6MmAPD+Z1Pp3b0jkli5egM5OcFewfzFK5i3aAVtWjTiot/0YdI7dzH+zUG89cS17Nm6MW8+dk25t6UqbK/CSIrrlQxRO3ueDqw2s02SOgO9gJrAEZLam9k8SXuEvc0PCR7y/mcASQ2L6m2WpZxc46bHxjDs3nNITUnhpdFTmTV/BbdcdARTfsxk1Pg59OkWnDE3M76avpAbHxsNwN5tGnHPlcdiZkjisTe/YeYvWeUdcj5paak8cOOZnHHtE+TkGuef3It9OjTn3qfe58B92tD/iP244JRD+f2g/9Hj9DtpWL82z/ztUgD26dCc047tzqFn30taagoP3HQmqanB392Nv27hs29m8a9bzsm3vkduPZdb/jmM7OwcatSottPy8mrj3dcP5PzrnyQ3N5ezTzqETns258FnRtKtcxuO79OVcwb04k93v0jvs++hQf3aPDH4IgDGT/2Zh54ZRVpaCikpKdx3w5k0rJ+8QyhVYXsVFDztIrrXaaqkM4YVSVIN4G2gHTAbaAAMBmoB9xL0jJeb2XGS6hLsnvcAcoA7zWx4cfWn1G9pNXpeVW7xJ8uq0bckO4Rys2lrTrJDKBe1q0f3NsHS6N3rICZPmliqjJe6R3urdeyguMpufOPSSWbWszTrS1SkeppmtgXoX8TiUQXKbgAuLvegnHMVLso9zUglTeecA0+azjmXEE+azjkXL4WviPKk6ZyLFJG8y4ni4UnTORc5KSmRuoQ8H0+azrnI8Z6mc87Fy49pOudcYqLc04zugQPnXJWUdyKorO49D4eWnC3pJ0k7DbcvqY2kTyV9Fw4zeWJx9XnSdM5FjlIU16vEeqRUgtut+wNdgHMldSlQ7DbgdTM7EDgHeKK4Oj1pOueiRWU6ytHBwE9mNtfMtgKvAqcWKGNA3vh46cCS4ir0Y5rOuchJ4JhmhqSJMdNDzGxIzHRLYGHM9CLgkAJ1DAbGSLoGqEMwPGWRPGk65yIngaS5ogxGOToXeN7MHpJ0KDBUUlczyy2ssCdN51yklPEdQYsJngCRp1U4L9blQD8AM/taUk0gA1heWIV+TNM5Fz2K81WyCUBHSe0lVSc40TOiQJkFwDEAkvYhGPi8yNHBvafpnIsWld1tlGaWLelqYDSQCjxrZjMk3QVMNLMRwF+ApyVdR3BS6BIrZnR2T5rOucgpy4vbzWwkMLLAvDti3s8EesdbnydN51z0RPeGIE+azrnoifJtlJ40nXORkszH88bDk6ZzLnI8aUZF9jZYXewdUpVSlH9gpVWnRtX6iVZ2ZfVLjOe+8mTxX6RzLnKi3BHwpOmcixZ50nTOubgJiHDO9KTpnIsaP3vunHMJSfETQc45Fyf57rlzzsVNeE/TOecS4j1N55xLgJ8Ics65ePkxTeeci59QmQ1CXB48aTrnIsd7ms45lwA/pumcc/HyY5rOORe/4N7z6GZNT5rOuciJcM70pOmcix6/I8g55+Ll42k651z8fDxN55xLiI+n6ZxzCYlwzvSk6ZyLGPmJIOeci1vUr9OM7l3xldSjt5/Pj6P/zlev3prsUMrcR1/N5KCBd9H9N4P51/Njkh1Omdld2wWVt22S4nolw26RNCW1k/R9suMAeOW98Zxx7ePJDqPM5eTkcuMDr/PGI39k/Ou3MWzMJGbNzUx2WKW2u7YLKnfbpPheybBbJM0o+eq7n1m9blOywyhzk2b8wp6tM2jXKoPq1dI4/bjujPx8WrLDKrXdtV1QudvmPc0CJN0uabakLyW9IukGSQdIGi9pmqS3JDUMyxY1v4ekqZKmAlclox1VSWbWWlo2bbh9ukXThmRmrU1iRGVjd20XVOK2xdnLrDI9TUkHAQOBbkB/oGe46H/AX81sf2A6MKiE+c8B15hZtxLWd6WkiZImWvavZdsY51yZCwYhju+VDMnoafYG3jGzzWa2HngXqAM0MLPPwzIvAEdISi9ifoNw/thw/tCiVmZmQ8ysp5n1VFqtcmlQVdC8cTqLl63ePr1k2WqaN05PYkRlY3dtF1TutqVIcb2SEltS1uoqne5d2vLzgizmL17B1m3ZDP9wMv2P2D/ZYZXa7touqNxtK8vdc0n9wsOBP0m6uYgyZ0maKWmGpJeLqy8Z12mOA56S9Pdw/QOAIcBqSYeb2RfAhcDnZrZWUmHz10haI6mPmX0JnJ+EdhTqmXsuoXePjjRqUJfv37ub+4aM5MURXyc7rFJLS0vlgZvOYuC1j5OTY5x/Si/26dA82WGV2u7aLqi8bVMZDtghKRV4HDgOWARMkDTCzGbGlOkI3AL0NrPVkpoUV2eFJ00zmyBpBDANWEZwnHItcDHwpKTawFzg0vAjRc2/FHhWkgGRuQDtitueT3YI5eb43vtyfO99kx1Gmdtd2wWVt21leLjyYOAnM5sLIOlV4FRgZkyZ3wKPm9lqADNbXlyFRSZNSY8CVtRyM7s2/rh38g8zGxwmwrHAJDObAvQqZD1FzZ9EcDIpz02liMc5FyEJnOTJkDQxZnqImQ2JmW4JLIyZXgQcUqCOvQEkjQNSgcFm9kFRKyyupzmxmGWlNURSF6Am8IKZTS7HdTnnKhERnEGP0woz61lysWKlAR2BvkArYKyk/cxsTVGFC2VmL8ROS6ptZmVy1baZnVcW9Tjndk9luHu+GGgdM90qnBdrEfCNmW0D5kn6kSCJTig0tpLWKOlQSTOBWeF0N0lP7ELwzjlXsjjvBorzZNEEoKOk9pKqA+cAIwqUeZugl4mkDILd9blFVRjPJUcPAycAKwHMbCpwRDzROufcriirS47MLBu4GhgN/AC8bmYzJN0l6ZSw2GhgZdg5/BS40cxWFlVnXGfPzWxhgayeE8/nnHMuUYIyvXDdzEYCIwvMuyPmvQHXh68SxZM0F0o6DDBJ1YA/EWRs55wrF1EehDie3fPfEwyI0RJYAhyAD5DhnCsn8e6aJ2vAjhJ7mma2ggjdceOc2/0l677yeMRz9nxPSe9KypK0XNI7kvasiOCcc1WT4nwlQzy75y8DrwPNgRbAG8Ar5RmUc65qq+yDENc2s6Fmlh2+XiS4k8c558pccPY8vlcyFHfv+R7h21HhcEqvEtyLfjYFTt8751yZUfIGGI5HcSeCJhEkybzofxezzAiGUnLOuTIX5Uf4FnfvefuKDMQ552DH7nlUxXVHkKSuQN6oRACY2f/KKyjnXNVWKXuaeSQNIriZvQvBscz+wJcEDzxzzrkyF92UGd/Z8zOAY4ClZnYpwcC/lePpTM65SkeC1BTF9UqGeHbPfzWzXEnZkuoDy8k/Pp1zzpWpSr17DkwMH5n7NMEZ9Q1A5X9SmHMusiKcM+O69/yP4dsnJX0A1DezaeUblnOuqhLJe6Z5PIq7uL17ccv8uT7OuXKRxBGM4lFcT/OhYpYZcHQZx1Lu9u/cmo/HPpzsMFwCGh5zZ7JDKBerPx6U7BAirVIe0zSzoyoyEOecg+Byo9TKmDSdcy5ZKv0dQc45V5E8aTrnXJyCR1lEN2vGM3K7JF0g6Y5wuo2kg8s/NOdcVRXl8TTjuY3yCeBQ4Nxwej3weLlF5Jyr8ir1g9WAQ8ysu6TvAMxstaTq5RyXc66KEpAW4d3zeJLmNkmpBNdmIqkxkFuuUTnnqrQI58y4kua/gbeAJpL+RjDq0W3lGpVzrsqSKultlHnM7CVJkwiGhxNwmpn9UO6ROeeqrAjnzLgGIW4DbALejZ1nZgvKMzDnXNVV2a/TfJ8dD1irCbQHZgP7lmNczrkqSpC0AYbjEc/u+X6x0+HoR38sorhzzpVOEq/BjEfCdwSZ2WRJh5RHMM45B8GYmlEVzzHN62MmU4DuwJJyi8g5V6XtDo/wrRfzPpvgGOew8gnHOecqcdIML2qvZ2Y3VFA8zjkX6QE7invcRZqZZUvqXZEBOeeqtuARvsmOomjFhfZt+O8USSMkXSjp9LxXRQTnnKuaUsK7gkp6xUNSP0mzJf0k6eZiyg2UZJJ6FldfPMc0awIrCZ4JlHe9pgHD44rYOecSUJYngsJDjI8DxwGLgAmSRpjZzALl6gF/Ar4pqc7ikmaT8Mz59+xIlnkswdidcy5uZXhI82DgJzObG9SrV4FTgZkFyt0N3A/cWFKFxe2epwJ1w1e9mPd5L+ecKwciJc4XkCFpYszrygKVtQQWxkwvCuftWFtww05rM3s/nuiK62lmmtld8VSyu/v0mx8Y9MhwcnKNcwf04uoLjs23fMvWbP78txeZNnsRDevX5j93Xkzr5o1YmLmSvhfcR4c2jQHovm877rvhLADe/mgSjw79CAFNM9J59PYL2KNBtP8WffTVTG556E1ycnO58NTDuO6S45MdUlyOOagDf7+qH6kpKQwdOZmHXx2Xb3nrJuk8euMpZDSow+p1v/K7vw9nyYr125fXq12dr5+9ipHjZnHTo6MqOvxSqYzbTCTU01xhZsUegyx2XVIK8E/gkng/U1xPM7rn/CtQTk4ut/3zTYb+43d8OvRm3vloMj/OW5qvzKvvjye9Xm3GvXobvz2rL/c+uX1sE9q1bMSY525izHM3bU+Y2dk5DHrkLd545Co+euGv7NOhBc8N/6JC25WonJxcbnzgdd545I+Mf/02ho2ZxKy5mckOq0QpKeLBa0/kzFteotdljzPw6K50apuRr8xdvz+OVz+cRp/fPskDQz/njiuOybf81kuP5utp8ysy7DJRWbcZgrQUxfWKw2Kgdcx0q3BennpAV+AzSb8AvYARxZ0MKi5pHlPMsipjyg/zadcyg7YtMqheLY1TjzmQMV9Oz1dmzBfTObPfQQCc1LcbX06ag1nRh30NMDM2bd6KmbFh02aaZqSXZzNKbdKMX9izdQbtWgXfw+nHdWfk59OSHVaJenRuydzFq5ifuYZt2bkM/3QGJx7WOV+ZTm0b88V38wD4Ysov9I9Z3q1jc5o0rMMnk36u0LjLQmXdZnk9zTJ63MUEoKOk9uETJ84BRuQtNLO1ZpZhZu3MrB0wHjjFzCYWVWGRSdPMVsXXxKJJaifp+5jpGyQNlvSZpPslfSvpR0mHx5T/QtLk8HVYzGf/Kmm6pKmS7gvn7SXpo3DeZEkdShtzQZlZa2nepOH26WaNG5C5Ym2+MktX7CiTlpZK/To1Wb12IwALMldxwmUPMvDqR/lmavAfr1paKvf+5UyOvfh+epw2iDm/LOXck3qVdehlKjNrLS2b7vgeWjRtSGbW2mI+EQ3NM+qxOGvd9uklWZ/SVa8AABf+SURBVOtonlEvX5kZPy9jwOH7ADCgT2fq16lBw/q1kOCe3x/P7U+OqdCYy0pl3WZQdpccmVk2cDUwGvgBeN3MZki6S9IpuxJbMh/hm2ZmB0s6ERgEHAssB44zs82SOgKvAD0l9Sc443WImW2StEdYx0vAfWb2lqSaFPJHIDwwfCVAq9Ztyr9VMZo0SufbNwfRML0O02Yv5PJb/8sn/7uZmjWqMfTtcXzw7I20bdGI2x4exmMvfsSfLo7+8abd0e1PjeGBa07kvOO78dX0BSzOWkdOTi5XnHIQH347J9/xTVcxyvKGIDMbCYwsMO+OIsr2Lam+ZCbNvOs8JwHtwvfVgMckHQDkAHuH848FnjOzTRD0gsPrqlqa2VvhvM2FrcTMhgBDAA7o3iPhS6WaN04nc/nq7dNLs9bQvMCudLOMoEyLJg3Izs5h3cbNNEyvgyRqVA++4v07taZti0bMXbicvD33di2DY2snH3Ugj7/0UaKhVajmjdNZvGzH97Bk2WqaN472IQWAzBXradm4/vbpFo3rk1kgCS5duYGLBr8OQJ2a1Tj58H1Yt3ELB3VpxaH7teXyUw6iTq3qVEtLZeOvW7nzmY8rtA27qrJuMxHfY3KTpbxjyy6wjpox77eE/+awI3lfBywDugE9gaQ/9bJb5zbMW7SCBUtWsnVbNu98/B3H9emar8xxfbryxgcTAHj/s6n07t4RSaxcvYGcnOAZdPOXrGDeohW0adGIZo3TmfPLMlau3gDAFxNn07Ft04ptWIK6d2nLzwuymL94BVu3ZTP8w8n0P2L/ZIdVosmzFtOhZSPaNGtAtbQUTj9qX0Z9NTtfmT3CXXGA6847nJc++A6AK//+Fvud9zDdzn+E258aw2sfTq00CRMq7zYLxtMsuzuCylp59zSXEVwk3wjYAAwAPiimfDqwyMxyJV1McK0owIfAHZJeyts9D3ubiySdZmZvS6oBpOb1RstKWloqd183kPP/8iS5ubmcfdIhdGrfnAefGUm3zm04vk9XzjmpF3+650V6n3MPDerX5onBFwEwfurPPPTfUaSlpZCiFO674Uwa1q8DwHWXnsDAa/5NWmoqrZrtwb9uPa8swy5zaWmpPHDTWQy89nFycozzT+nFPh2aJzusEuXkGjc9OpJh919Aaop4adQUZs3P4pZL+jJl9hJGff0jfQ5oxx2XH4MBX02bz43/HllivZVBZd1mwR1B0b14R8Wd5S2TFUjXEtyetBiYC/wC9AVuMLOJkjKAiWbWLjyOOYzgBPMHwFVmVjes52bgImArMNLMbg3LPwVkANuAM/Ou/C/MAd172MdjS7xLqtKpUzOZR1nKV8Nj7kx2COVi9ceDkh1Cueh9SE8mTZpYqoy3Z5f97e6h8f3huqBn60mluU5zV5T7/zYz+zfBY4CLWr6C8Jimmc0BYvcf/hpT7j7gvgKfnUNwT7xzbjcS4Y5mUk8EOedcIVQ5x9N0zrlkiPrZc0+azrnIifKJIE+azrloUSV93IVzziWD754751yCvKfpnHMJiG7K9KTpnIsYAane03TOufhFOGd60nTORY1QhHfQPWk65yLHe5rOORen4JKj6GZNT5rOuWiJ//k/SeFJ0zkXOX4bpXPOxSkYhDjZURTNk6ZzLnL87LlzziUgwnvnnjSdc9HjPU3nnIuTH9N0zrlEJPHxvPHwpOmci5zopswqljSXrt/C3z/9KdlhlLkbjtgz2SGUm8xRtyU7hHLxzDfzkh1CucjauKXUdUT9uedVKmk65yqH6KZMT5rOuSiKcNb0pOmcixzfPXfOuQREN2V60nTORVGEs6YnTedcpAi/I8g55+IX8fE0o/xMdudcFaU4X3HVJfWTNFvST5JuLmT59ZJmSpom6WNJbYurz5Omcy5ihBTfq8SapFTgcaA/0AU4V1KXAsW+A3qa2f7Am8ADxdXpSdM5FzlSfK84HAz8ZGZzzWwr8CpwamwBM/vUzDaFk+OBVsVV6EnTORcp8e6ahzkzQ9LEmNeVBaprCSyMmV4UzivK5cCo4uLzE0HOueiJ/0TQCjPrWSarlC4AegJHFlfOk6ZzLnLK8JKjxUDrmOlW4bz865OOBf4PONLMih11xHfPnXORU4bHNCcAHSW1l1QdOAcYkX9dOhB4CjjFzJaXVKH3NJ1z0VKG12maWbakq4HRQCrwrJnNkHQXMNHMRgAPAnWBN8Iz8gvM7JSi6vSk6ZyLnLK8I8jMRgIjC8y7I+b9sYnU50nTORcpItp3BHnSdM5FToRzpidN51wERThretJ0zkWOD0LsnHMJiG7K9KTpnIuiCGdNT5q7YP6c+Xw58gtyzejSvQs9juhRaLmfZ/zEB699wJm/O5MmLZuSk5PDp+98QtaSLCzX6HRAJ3ocUSZ3gJWJz7/5gTsfe5vcnFzOPqkXfzj/mHzLt2zN5i9/f5nvZy+kQXodHrvjIlo134Nt2Tnc/OBrzPhxEdk5uZx+Qk/+eH5CV3GUq0/G/8AdDw8nJzeX807uxTUXHpdv+Zat2Vx794tMm72Qhul1eOqui2ndvNH25YuWruLIC/7ODZf15w/nHV3R4cdt1sx5jHjzU3JzjYMP68rRxx9SaLlp3/3I0P++y7U3nk/rts0qOMqSRX0Q4kp/R5CkvpLeq6j15ebmMva9zxlw4cmcd/V5zJn+I6uWr9qp3NYtW5k6fhpNWzXdPu/nGT+Rk53LuVefx5m/P4sZE2ewbvW6igq9WDk5udzxyHCev/9KxrzwV0Z8Mpk5vyzNV+b1kd+QXrcWn738f1x+xpHcNyT42kd+NoWtW7P54LmbeHfI9bw84msWZe78nSRDTk4utz70Bi899Ds+f+kW3v5oMrPn5W/XK+99TXq9Wnz9+u1ceXZf7nni3XzLBz/6Nkf3KjiaWLTk5uby1usfc/kfT+eG2y5hyqTZLMtcuVO5zZu38uVnk2nTrnkSooxTnHcDJeuwZ6VPmhVt+aJlpO+RTvoe6aSmpdJxv47MmzV3p3LffPwN3ft0JzUtNWauyN66jdycXHKys0lJTaF6jeoVF3wxps5aQNuWGbRp0Yjq1dI4+egD+XDc9/nKfDjuewb2OwiA/kfuz1eT5mBmSGLT5q1kZ+ewecs2qlVLo26dGsloxk6++2E+7Vo1pm3LDKpXS+PUY7oz+ovp+cp88MX3nHXiwQAM6NuNLyb9iJkBMGrsNNo0b0Sn9tHrkcVa8MtSMjIa0CijAWlpqRzQvRMzpv20U7nR743jqOMOJi3f7zJ6ynIQ4rJWLklT0n2SroqZHizpJklPSJol6UNJIyWdES4/RtJ3kqZLelZSjRLm9wvrmQycXh5tKMqG9Rupm15v+3Td+nXZuG5jvjJZS5azYd162nVql29+h307kFa9Gs89+CwvPPQCB/Y+kJq1a1ZE2CVamrWW5o0bbJ9u1rgBS7PW5iuzLKZMWloq9erWZPXajfQ/shu1a1bnkIGD6X323fz27L40qF+nQuMvytKstbRssqNdzZvs3K6lWWto0aQhELSrfp2arFq7kY2btvD4ix/zl8v6VWjMu2Ld2g00aLjjd5nesB5r127IV2bRwmWsWb2efbruWdHhJajsBiEuD+XV03wNOCtm+iwgE2hHMHryhcChAJJqAs8DZ5vZfgTHWf9QwvyngZOBHkCkugCWa3z5wZf0PqHPTsuWL1qOUsQlN17KhdddxJRxU1i7am0htVQuU39YQGpqCuOHDWbsK//HM69/xoIlO+8aVjb/eHYUV57dlzq1o9FrLo3cXOPdYZ9x8unFjnoWGVHePS+XE0Fm9p2kJpJaAI2B1QQJ7g0zywWWSvo0LN4JmGdmP4bTLwBXAZ8WMf+zcP4cAEkvAgUHHt0uHJT0SoB6jVuUum1169Vhw9r126c3rNtAnZhe1datW1m1fBVvP/cWAJs2bOL9l9/npPNO4sfpP9J2rzakpqZSu25tmrVpzvIly0nfI73UcZVWs8bpZGat2T69NGsNzRrnj6tpWKZ5kwZkZ+ewfsNmGqbX4Z3nR3PEwZ2plpZKRsN69OzanmmzF9KmRaOCq6lwzRqns3j5jnZlLt+5Xc0aN2DJ8tW0CNu1buNm9kivw+QZ83nv06nc/cQI1m34lRSJGtXTuOyMIyq6GSWqn16XNat3/C7Xrl5Penrd7dNbtmxlaeYKnnzkdQDWr9vI80+9zSW/Oy1yJ4OSuesdj/I8e/4GcAZBT/A1ICn7BGY2BBgC0KxjVyttfU1aNmXtqrWsW72OOvXqMGf6HI478/jty2vUrMHlN1+xffqtZ4fT+4TeNGnZlEVzF7Fo3iI6HdCZbVu3sWzRUrod2q20IZWJ/Tu15pdFWSzMXEnTjHTe/eQ7Hrntwnxljj1sX4Z9MIHu+7Zj1OfTOLT7XkiiZZMGfD15Dqcf35NNv27hu5nzuTQiieWAzm2YtyiLBUtW0qxxOu98PJknBl2Ur8wJfbry+shv6dm1Pe99NpU+PToiiXf+86ftZf7x31HUqVUjkgkToHXbZqzIWsOqFWup36AuUybP5rxLTty+vFatGtx5//YjZvzn4dcY8JsjI5cwt4tw1izPpPkawW50BsFIyH2AiyW9QND77Au8DMwG2knay8x+Ith1/7yY+bPC+R3M7Gfg3HJsw05SUlM4/KQjGPG/d7BcY5/uXWjUpBHffPwNTVo2oX3n9kV+tuvB+/HJ2x/z8qMvA0bnA/cho1lGxQVfjLS0VO780+lcdOMQcnNzObP/wezdvhn/fHYU+3VqzXG9u3L2iYdw3b0v0/e8v5FevzaP3hEknwtP68ON97/K8Zfcjxmc0f8g9ulQ+l59WUhLS+Xe6wZy7vX/IScnl3MG9KLTns154OmRdOvcmhMO349zB/Timrtf5NCz7qZB/do8eefFyQ47YampKZx21tE8/fgwci2Xg3t1pVnzDEa/N45WbZqy7/57JTvEhET5kiPlnSUsl8ql6QTD0R8lKQV4giBZLiT4W3K/mX0o6RjgHwRJfALwBzPbUsz8fsDDwCbgC6CDmQ0oKZ5mHbvaBf98s8zbmWw3HBH1A/u7rma1aJ/l3VUvfrcg2SGUiwcuP4UFs6aXKuPtf0APe++Tr+Iq27ZRzUll9biLeJXrxe3hCZy897mSbjCzDZIaAd8C08NlHwMHFvL5ouZ/AHQut8Cdc8kjSIluR7PC7wh6T1IDoDpwt5ktLekDzrmqKLpZs0KTppn1rcj1OecqHx+E2DnnEhThnOlJ0zkXPd7TdM65BCTrFsl4eNJ0zkVOdFOmJ03nXMQk877yeHjSdM5FTpTvCPKk6ZyLnujmTE+azrnoiXDO9KTpnIsa+SN8nXMuXlG/I8ifEeSccwnwnqZzLnKi3NP0pOmcixy/5Mg55+LlF7c751z8on4iyJOmcy5yfPfcOecSEOWepl9y5JyLHMX5iqsuqZ+k2ZJ+knRzIctrSHotXP6NpHbF1edJ0zkXPWWUNSWlAo8D/YEuwLmSuhQodjmw2sz2Av4F3F9cnZ40nXORIiBFiusVh4OBn8xsrpltBV4FTi1Q5lTghfD9m8AxKmYU5HJ97nnUSMoC5lfQ6jKAFRW0roq0u7YLdt+2VWS72ppZ49JUIOkDgpjjURPYHDM9xMyGxNR1BtDPzK4Ipy8EDjGzq2PKfB+WWRRO/xyWKfQ7q1Ingkq7MRMhaWJFP8S+Iuyu7YLdt22VrV1m1i/ZMRTHd8+dc7uzxUDrmOlW4bxCy0hKA9KBlUVV6EnTObc7mwB0lNReUnXgHGBEgTIjgIvD92cAn1gxxy2r1O55BRtScpFKaXdtF+y+bdtd21UiM8uWdDUwGkgFnjWzGZLuAiaa2Qjgv8BQST8BqwgSa5Gq1Ikg55wrLd89d865BHjSdM65BHjSdGVOUrvw2jdXCUnqK+m9ZMcRVZ40nXMuAZ40S0HS25ImSZoh6cpwXj9JkyVNlfRxOK+upOckTZc0TdLA5Eaen6TbwwENvpT0iqQbJB0gaXwY71uSGoZli5rfI2zzVOCqJLcnX083bM9gSZ9Jul/St5J+lHR4TPkvwu02WdJhMZ/9a7jdpkq6L5y3l6SPwnmTJXWogDbdJ+mqmOnBkm6S9ISkWZI+lDQyvAMGScdI+i6M/VlJNUqY3y+sZzJwenm3p1IzM3/t4gvYI/y3FvA90BRYCLQvsPx+4OGYzzVMduwxsRwETCG4Ha0eMAe4AZgGHBmWuSsv/hLmHxG+fxD4Poltahe7/rA9g4HPgIfCeScCH4XvawM1w/cdCS5FgWCQh6+A2gW25zfAb8L3NfOWl3ObDgQ+j5meCVwIjCTo/DQDVhNcZ1gz/B3uHZb9H/DnOOZ3JLj1+3XgvWT/NqP68p5m6Vwb9qzGE9xRcCUw1szmAZjZqrDcsQQjrRDOX13RgRajN/COmW02s/XAu0AdoIGZfR6WeQE4QlJ6EfMbhPPHhvOHVmD8iRoe/juJILkCVAOeljQdeINgNBwItttzZrYJgu0pqR7Q0szeCudtzltenszsO6CJpBaSuhEkyB7AG2aWa2ZLgU/D4p2AeWb2Yzj9AnBEMfM7h/PnWJBNXyzv9lRmfnH7LpLUl+A/1aFmtknSZwQ9ts7JjMsBkE3+Q081Y95vCf/NYcfv/zpgGdAt/FzsABBR8gZBT7IZ8BqwZ3LDqZq8p7nr0gnG4NskqTPQi+A/5xGS2gNI2iMs+yExx/nyjgNGxDjgZEk1JdUFBgAbgdV5x/wIdgM/N7O1RcxfA6yR1Cecf34Fxl+YZQS9skbhMbsBJZRPBzLNLJegTanh/A+BSyXVhmB7hr3xRZJOC+fVyFteAV4juFvlDIIEOg4YKClFUlOgb1huNtBO0l7h9IXA58XMnxXOzzs2e255N6Qy86S56z4A0iT9ANxHsIueRbCLPjzcbX8tLHsP0FDS9+H8o5IRcGHMbALBvbfTgFHAdGAtwb24D0qaBhxAcPySYuZfCjwuaQrxD6pdLsxsG0Fc3xIkvlklfOQJ4OJw23Qm+KOBmX1A8N1MDNt1Q1j+QoJDM9MIjnk2K/NGFMLMZhAcd15sZpnAMGARwfHNF4HJwFoz20ywPd4IDznkAk+WMP9K4P3wRNDyimhPZeW3UTok1TWzDWGPaSxwpZlNTnZcrmQx264RwR+J3uHxTVdO/JimAxii4BEANYEXPGFWKu+FJ+KqA3d7wix/3tN0zrkE+DFN55xLgCdN55xLgCdN55xLgCdNt52kHElTwkuj3ijN9YeSno+5D/oZ7fys6diyfWPv905gHb9I2umphUXNL1BmQ4LrGizphpJLut2dJ00X61czO8DMugJbgd/HLlTw0KmEmdkVZjazmCJ9gYSTpnPJ4EnTFeULYK+wF/iFpBHATEmpkh6UNCEc6eh3AAo8pmC0pI+AJnkVhaML9Qzf5xsFSlI7guR8XdjLPVxSY0nDwnVMkNQ7/GwjSWMUjCr1DHFcRK9CRqKKWfavcP7HkhqH8zpI+iD8zBfh3V7ObefXabqdhD3K/gR3PQF0B7qa2bww8aw1s4PCWxTHSRpDMApPJ4LBLpoS3KXybIF6GwNPE4yGNC+8LXGVpCeBDWb2j7Dcy8C/zOxLSW0IHoq1DzAI+NLM7pJ0EnB5HM25LFxHLWCCpGFmtpJgUJKJZnadpDvCuq8meAjZ781sjqRDCO4WOnoXvka3m/Kk6WLVCm8XhKCn+V+C3eZv80ZuAo4H9s87Xklw33ZHgtFyXjGzHGCJpE8Kqb8XhY8CVdCxQBdpe0eyfnhf/BGEYz2a2fuS4hkt6lpJvwnftw5jXUlwC2Heba4vEtz6Wjds7xsx664RxzpcFeJJ08X61cwOiJ0RJo+NsbOAa8xsdIFyJ5ZhHClAr/Ce6IKxxE2Fj0RVs4jiFq53TcHvwLlYfkzTJWo08AdJ1QAk7S2pDsE962eHxzybU/igJOMpfBSo9QQDUeQZA1yTNyEpL4mNBc4L5/UHShotqrCRqPKkEIwWRFjnl2a2Dpgn6cxwHVIwdqVz23nSdIl6huB45WQFj5R4imCP5S2CUd9nEowI/nXBD5pZUaNAvQv8Ju9EEHAt0DM80TSTHWfx7yRIujMIdtMXlBBrYSNR5dkIHBy24Wh2jNZ0PnB5GN8M4NQ4vhNXhfi95845lwDvaTrnXAI8aTrnXAI8aTrnXAI8aTrnXAI8aTrnXAI8aTrnXAI8aTrnXAL+H3vHt8HRmjnZ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139" y="2105025"/>
            <a:ext cx="3171825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5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1375" y="1549275"/>
            <a:ext cx="3171825" cy="2647950"/>
          </a:xfrm>
          <a:prstGeom prst="rect">
            <a:avLst/>
          </a:prstGeom>
        </p:spPr>
      </p:pic>
      <p:sp>
        <p:nvSpPr>
          <p:cNvPr id="6" name="AutoShape 4" descr="data:image/png;base64,iVBORw0KGgoAAAANSUhEUgAAAU0AAAEWCAYAAADiucXwAAAABHNCSVQICAgIfAhkiAAAAAlwSFlzAAALEgAACxIB0t1+/AAAADh0RVh0U29mdHdhcmUAbWF0cGxvdGxpYiB2ZXJzaW9uMy4yLjIsIGh0dHA6Ly9tYXRwbG90bGliLm9yZy+WH4yJAAAgAElEQVR4nO3dd3wU5dbA8d9JAoSaQBIg9N4RpCggIoooKIKKDRS7qFf0tSBXvIqIDVG8ehWv4rWgoAgKikoRUIoK0qRIFUFqgIQSpJPkvH/MJGxCyi4pOyHny2c/7Mw8O3Oe3c3ZZ56ZeUZUFWOMMf4JCXYAxhhTmFjSNMaYAFjSNMaYAFjSNMaYAFjSNMaYAFjSNMaYAFjSzEciUlJEvhGRRBGZmIv13Cwi3+dlbMEiIheKyPozfG1DEVkuIn+LyEN5HVswicjtIvJTPq5/mojc5jP9vIgkiMguEakhIodEJDS/tn82saQJiEhfEVnifnHi3C9YxzxY9XVAJSBKVa8/05Wo6jhVvSwP4slXIqIiUi+7Mqo6X1UbnuEmBgE/qmpZVf3PGa4jHRFpIiJT3B+2v0XkRxHpEMDrVUQOu9+dHSLymheTj6p2V9UxACJSA3gMaKKqlVV1q6qWUdXk4EZZOBT5pCkijwKvAy/iJLgawNtArzxYfU1gg6om5cG6Cj0RCcvlKmoCq/Nq2yJSF/gZWAXUBqoAk4HvRaR9AKtvoaplgIuAG4E7zyTGAlQD2Kuqe3K7ojz4TAsfVS2yDyACOARcn02ZEjhJdaf7eB0o4S7rDGzH+dXeA8QBd7jLngVOACfdbdwFDAXG+qy7FqBAmDt9O7AJ+BvYDNzsM/8nn9d1ABYDie7/HXyWzQGew0kGfwPfA9FZ1C01/kE+8V8NXAFsAPYBT/qUPw9YABxwy74FFHeXzXPrctit740+6/8nsAv4JHWe+5q67jZaudNVgHigcyax/gAkA8fc9TdwP7+P3ddsAZ4CQnzes5+BfwN7geczWecnwNRM5v8XmOc+nwYMyLB8BXCt+1yBej7LJgCjsvk+VQcmuTHvBd7K4jN+A9gGHASWAhdm+ByWuMt2A6+588OBse56D7jfjUo+34u7gUuBo0CK+z5+xOnfwwjgffcz3gE8D4T6+76e7Y+gBxDUykM3ICn1y5JFmWHAQqAiEAP8AjznLuvsvn4YUAwn2RwByrvLh5I+SWacTvuyAqXdP4KG7rJYoKn7PO0PCqgA7Af6ua/r405HucvnAH/iJJWS7vTwLOqWGv8QN/573D/mT4GyQFP3D6y2W7410M7dbi1gLfCwz/oyJpDU9b+M8+NTEp+k6Za5B1gDlAJmAK9m81nMAe72mf4Y+NqNtRZOor/L5z1LAh504y2Zyfp24f7IZZh/MU6CLgncCvzss6wJTkIqkbHOQCOcRPNIFvGH4iTcf7ufdzjQMeNn7E7fAkS5sT/mxhruLlsA9HOflwHauc/vBb5x38tQ9/Mql/G9y+QzqEX6pDkZeNeNsSKwCLjX3/f1bH8U9d3zKCBBs999vhkYpqp7VDUepwXZz2f5SXf5SVWdivPrfaZ9dilAMxEpqapxqprZruiVwB+q+omqJqnqZ8A64CqfMh+q6gZVPYrT8mmZzTZPAi+o6klgPBANvKGqf7vbXwO0AFDVpaq60N3uXzh/WBf5UadnVPW4G086qvoesBH4FeeH4l85rA8At9/wJmCwG+tfwEjSfzY7VfVNN97Ttu3WNS6T+XE4XVcVcBJISxGp6S67GZikqsd9yi8TkcM4PyJzcLp3MnMeTmv6cVU9rKrHVDXTgz+qOlZV97qxj8T50Un9Xp0E6olItKoeUtWFPvOjcJJ4svt5HcwilkyJSCWcH/+H3Rj34CT5m3yK5fS+ntWKetLcC0Tn0C9TBWfXL9UWd17aOjIk3SM4v/4BUdXDOLu09wFxIvKdiDTyI57UmKr6TO8KIJ69euoAQOofwG6f5UdTXy8iDUTkW/eI60GcfuDobNYNEK+qx3Io8x7QDHgzQzLKTjRO6zjjZ+P7PmzLYR0JOIk6o1icZL9fVf8GvuNU0ugDjMtQvhXOe3QjcD5OCy0z1YEtOfxIAyAiA0VkrXuA6gDOLnPqe30Xzp7EOhFZLCI93Pmf4LTWx4vIThEZISLFctpWBjVx3tc4ETngbvtdnBZnqpze17NaUU+aC4DjOP14WdmJ80VKVcOddyYO4+w6parsu1BVZ6hqV5w/2nU4ySSneFJj2nGGMQXivzhx1VfVcsCTgOTwmmyH0RKRMjj9xO8DQ0Wkgp+xJOC0rDJ+Nr7vQ05DeM0CMjur4QZggaoecac/A/q4B4fCgR8zvkAdE3C+U0Oy2N42oEZOB09E5EKcfuYbcLp6InH6r8Xd1h+q2gcnkb0MfCEipd29nWdVtQlOv3cPnO6FQGzD+ZuIVtVI91FOVZv6VjfAdZ5VinTSVNVEnC/4KBG5WkRKiUgxEekuIiPcYp8BT4lIjIhEu+XHnuEmlwOd3PPiIoDBqQtEpJKI9BKR0jhf2kM4rZ2MpgIN3NOkwkTkRpx+tm/PMKZAlMXpdz3ktoLvz7B8N1AnwHW+ASxR1btxWnTv+PMit3U8AXhBRMq6u8+PEthn8yzQQUReEJEK7noexEk0//QpNxUnOQ8DPlfVzD6XVMOBe0SkcibLFuHs+g8XkdIiEi4iF2RSrixOv2E8ECYiQ4ByqQtF5BYRiXHjOODOThGRi0Wkudt1cRDnRyW7WE+jqnE4Bw9Hikg5EQkRkboiklM3TJFRpJMmgNtf9CjOkdd4nF/aAcBXbpHncY5UrsQ5NWWZO+9MtjUT+Nxd11LSJ7oQN46dOEeUL+L0pISq7sVpQTyG070wCOihqglnElOABgJ9cY7Kv4dTF19DgTHubt0NOa1MRHrhHIxLreejQCsRudnPeB7Eab1vAn7COYD1gZ+vRVX/ADri9Nn+hZPQegOXq+rPPuWO4xzxvtTdRnbrXIVzJsHjmSxLxul7rgdsxTmz4MZMVjMDmI5zYGsLzhkDvrvE3YDVInII50fnJrdvsTLwBU7CXAvMxdllD9StQHGc/uz97joz68YokkS1SLe0jTEmIEW+pWmMMYGwpGmMMQGwpGmMMQGwpGmMMQEoUhfbS1hJlRIRwQ4jz7VoWC3YIZgASU5ntxZSW7f8RUJCQq5qF1qupmqSfxca6dH4GaraLTfbC1TRSpolIijR1N+zWQqPH+eMyLlQIXW2JpdioWfnTl7H9m1zvQ5NOkqJhjmesQbAseWjcroiLc8VqaRpjCkMBMS7PyqWNI0x3iJAiOfGcU5jSdMY4z0e7pexpGmM8RjbPTfGmMBYS9MYY/wkWEvTGGP8J9bSNMaYgNjRc2OM8ZcdCDLGGP8JtntujDEBsZamMcb4y3bPjTHGfwKE2oEgY4zxn/VpGmOMv2z33BhjAmMtTWOMCYC1NI0xxk9il1EaY0xg7DJKY4zxlx0IMsaYwNju+dmly/kNeenhqwkNDeGTb37l9U9+SLe8euXyvPnkjURHlmb/wSPc++yn7IxPpFn9Kox8vDdlS4WTkpLCyDGzmTx7eZBq4fhh4VqGvD6J5JQU+l7Vjgf7dU23/PiJJB56biwr12+jfERp3h12G9Vjo/htzRYef/lzABTlsTu7ccVFLQB4b8Icxk1ZgCrc3LM9/W/sXNDV4oeFa3n69UkkJ6dw81XtePDW0+v14HNjWbnOrddzt1EjNoplvvVSZeBdp+r18AufMvPn1USXL8PccYMLrC6zF6xh8GtfkpKSwi092/PwbZdlqMtJ/vHsJ6xw6/L+83dQo0oUAP/+6HvGfbOAkJAQhj92HZe0a8wfW3Zz978+THv9Xzv2Mrj/FdzX52JWbdjOY8M/5/iJk4SGhvDKoBto3bRWgdUV8Px4mt6NzKNCQoRXBl7L9Y+9R7u+I+h96bk0rFUpXZlhA65i/LQldLx1JCM+nMmQ+68A4OixE9w/7DM63PIK1z36Hi/+Xy/KlQkPRjUASE5O4cmRExk38l7mjhvMV7OWsX7zrnRlPvt2ARFlS7JgwtP0v7Ezz7/9DQAN68Qy/f3HmDVmEJ+OvI9BIyaQlJTMuk07GTdlAVP/9xizxwxi1i+r2bw9vsDrNfjViXw68l7mfTqYyZnU69NvFhBZtiQLJz7NvT71alQnlhnvO7F/9tp9PP6yUy+AG684j8/+fV+B12XQKxOZ8Pr9/DL+X0z6finrNsWlKzN2ygIiy5ZiyZfPcP9NF/PsqK8BWLcpjskzl/LzZ08y8Y37eXzEBJKTU6hfsxJzxz7B3LFP8MOYQZQKL8aVnZ0fhqFvfs2gu7sxd+wTDO5/Jc++9XWB1tfh7p778wgCS5oBat2kBpu272XLzn2cTEpm0qzfuOLCpunKNKxViflLNwIwf+lGul/YDIA/tyWwaXsCALsSDpKw/xDRkWUKtgI+flu7hVrVYqhZNZrixcLo1aUVM+avSldm+vzfueGK8wDo0bkF85duQFUpFV6csDCns/74iaS0vak//tpNq6Y105a3a1mPqXNXFmy91myhtk+9rr709HrNmP87N3R363VxC35acnq9jvnUC6D9ufWILFeqwOoBsGzNFmpXi6aWW5drurZm2rz0dZk2bxU3XXk+AD0vacm8xU5dps1bxTVdW1OieDFqVommdrVolq3Zku618xavp1a1aKrHVgCcveK/Dx8D4OCho1SOjiiAWmYiJNS/RzBCC8pWsyEiX4nIUhFZLSL93XndRGSZiKwQkdnuvDIi8qGIrBKRlSLSuyDii42JYMfuA2nTO+MTiY1J/8VavXEnPTo3B6DHRc0pVzqc8hn+2Fo1rk6xYqFs3rE3/4POwq74RKpWjEybjq0Yya74xAxlDlClYnkAwsJCKVc6nH2JhwFYtvovLrr5JS6+dTgvP34DYWGhNKwTy68rNrEv8TBHjp3ghwVr2Ll7f8FVCoiLT6RKJZ96xUQSl6FecfEHqFLpVL3KZqhXp5tf4uJ+wxkx6Ia0JBoMcXsOUNWNE6BKxUji4g+kLxOfSBX3cwwLC6VcmZLsSzxMXHwmr92T/rWTZi7j2stap02/8Ehvnnnza5pf9TRD3vyKp//RMz+qlbPU045yegSBF/s071TVfSJSElgsIl8D7wGdVHWziFRwyz0NJKpqcwARKZ/F+grc0299w4hHr6HvFW35Zfmf7NhzgOSUlLTllaLK8s6Qvvzj+c9Q1SBGmjutmtZi7rjBbPhrF//3/DguadeEBrUq88DNXbjpkbcpFV6CpvWrEhLiud/mbLVqWot5br0ees6pV3iJYsEOK8+dOJnE9PmrePofV6XN+3DSTzz/8LX0vKQlX81axkMvjGPyWw8WbGDi7aPnXozsIRFZASwEqgP9gXmquhlAVfe55S4FRqW+SFUzbc6ISH8RWSIiSzTpSK6Di4tPpKpPK6ZKTMRprZhdCQe59ckxXHT7azz/7jQADh5ydnnKlirB56/ezfOjp7Fk9dZcx5MblWMi2OHT8ojbc4DKGVrNlWMi2bnHeWuTkpI5ePgYFSJKpyvToFZlSpcskdbX1veq9nz/weN89fZDRJQtSd0aMflck/RiYyLY6bM3EBd/4LS9gdiYyLQWcFJSMn/7Ua9giK0YyQ6flvrOPQeIjYlMXyYmgp3u55iUlMzBQ0epEFGa2JhMXuuzZzHrlzWc07A6FaPKpc0b/92vXHWx07/Zq8u5LAvWd9TDLU1PJU0R6YyTDNuragvgNyBXh5dVdbSqtlHVNhKW+/6oZWu3UbdaNDViK1AsLJRrLz2XaT+tTlemQkRpxP1AH7m1C+O+XQRAsbBQPhl+B+OnLWHKjwXbz5eZlo1qsHl7PFt37uXEySS+nr2Myzs2S1fm8o7NmDDVif/bOSvo2Lo+IsLWnXvTDpBs27WPjVt2p/WLJez/G4Dtu/Yxde5KrunamoLUsnENNm2PZ4tbr69mLeOyDPW67MJmTJjm1uvHFVzg1muLb73i9rFx66l6BcO5jWuwaVs8W3YmcOJkEpNnLqV7p+bpynS7sDnjv/sVgCk/LOfCNg0QEbp3as7kmUs5fuIkW3YmsGlbPK2a1Ex73aTvl6bbNQfnh/TnZU5//LwlG6hbvWB/8FKJiF+PYPDa7nkEsF9Vj4hII6AdEA50EpHaqbvnbmtzJvAA8DA4u+dZtTbzUnJyCoNem8SX/+5PaKgw7ttFrNu8m8F3X87ydduZ9tNqOraqy5D7rkAVflm+icdHfgnANV1a0KFlHSqUK0XfK9oC8I8XxvP7HzvzO+xMhYWF8uIjvenz6H9JTk7hph7taFgnlhHvTaVFo+pcfmFz+vRox4PPjaX9Dc8RWa4U7zx7GwC/rtzEW5/MolhYKBIivDTweqLcg1p3PfkB+w8eplhYKC89dh0RZQv24ElYWCgvPtqbPo849erTox2N6sTy8ntTaenWq2+PdgwYNpZ21zv1eneYU69FKzbx5linXiEiDH/sVL3uGzKGX37byL4Dhzi31xAev7s7fa9qn+91eXng9Vz/0Nskpyh9r3Lq8tK739GycQ26d2rOLT3bc//Qj2nT+1kiy5Xif8/fAThnAvS6tBUdbnqR0NAQRjx+PaGhTjvp8NHjzFm0jtcG35Rue68P7sOTr31JUnIyJUoUO215QXDudpF3CVFEugFvAKHA/1R1eIblNYAxQKRb5glVnZrl+rzUpyYiJYCvgFrAepxKDAVKAi/itIz3qGpXESmDs3veGkgGnlXVSdmtP6R0ZS3R9OZ8iz9Y4uaMCHYI+cbD5zjnSrFQT+3k5ZmO7duybOmSXH1qoRVqa8lLn/Gr7OGJdyxV1TZZLReRUGAD0BXYDiwG+qjqGp8yo4HfVPW/ItIEmKqqtbJap6damqp6HOiexeJpGcoeAm7L96CMMQUuD1ua5wEbVXWTu97xQC9gjU8ZBVI7diOAbHf9PJU0jTEG8jRpVgW2+UxvB87PUGYo8L2IPAiUxjmukqWzcx/BGFOoBXAgKDr17Bj30f8MNtcH+EhVqwFXAJ+IZH3Ok7U0jTHeIu7DPwnZ9WkCO3BOXUxVzZ3n6y6gG4CqLhCRcCAa2JPZCq2laYzxFMG/Vqafu/CLgfoiUltEigM3AVMylNkKdAEQkcY4Z+xkOWCCtTSNMZ6TV1eRqWqSiAwAZuCcTvSBqq4WkWHAElWdAjwGvCcij+AcFLpdszmtyJKmMcZz8vI8Tfecy6kZ5g3xeb4GuMDf9VnSNMZ4S2B9mgXOkqYxxnOCdYmkPyxpGmM8JfVAkFdZ0jTGeI6EWNI0xhj/iO2eG2NMQCxpGmNMACxpGmOMn+xAkDHGBMq7OdOSpjHGYyTvLqPMD5Y0jTGeY7vnxhgTCO/mTEuaxhjvsZamMcb4KZi35/WHJU1jjOdY0vSI4mXLUrVTtvdMKpQ27Tkc7BDyTZNq5XIuVAjtOXg82CHki6TkvLkluF17bowxAbCWpjHG+MsG7DDGGP8J4OGcaUnTGOM1dvTcGGMCEmIHgowxxk9iu+fGGOM3wVqaxhgTEGtpGmNMAOxAkDHG+Mv6NI0xxn+C2CDExhgTCGtpGmNMAKxP0xhj/GV9msYY4z/n2nPvZk1LmsYYz/FwzrSkaYzxHrsiyBhj/GXjaRpjjP9sPE1jjAmIjadpjDEB8XDOtKRpjPEY8faBIO9e4GmMKZJSz9P05+HX+kS6ich6EdkoIk9kUeYGEVkjIqtF5NPs1mctzVy6oEE0T1zVmFARvly8nffnbkq3fFCPRpxXJwqA8GKhVChTnA7PzgpGqAFZuGwDr7//LSkpKVx1aVv69b4o3fLxX//EN7MWExoaSmS5Ujw5oDeVK5YPUrS5M+uXNQwe+QXJKSn069WBR26/LNghnZF5i9bxwqivSElJ4forzqd/ny7pli9e+Scvjvqa9ZvieO2pW+h2UYsgRZqzvOrTFJFQYBTQFdgOLBaRKaq6xqdMfWAwcIGq7heRitmt86xImiJSC/hWVZsV5HZDBJ7q1ZR73l/ErsRjfD6gAz+u3cOmPYfSyoz4dl3a874datK4SrmCDPGMJCenMHL0FF4feicVo8px96C36XheI2pXr5RWpn6dWN5/9QHCSxRn8vSFjPp4Os8N7BPEqM9McnIKj4+YwOS3BlClUiSX3PYK3Ts1p1Gd2GCHFpDk5BSG/WcSH464l0oxEVz3j9e5pH1T6tWqnFYmtmJ5Xhp0Ex9MnBO8QP2Uh32a5wEbVXWTs14ZD/QC1viUuQcYpar7AVR1T3YrtN3zXGhePZKtew+zfd9RkpKVaSviuKRJ1j9SV7SIZerynQUY4ZlZ+8d2qsVGUbVyBYoVC6NLx3OYv2htujKtm9clvERxAJo2qEH83sRghJprS1f/RZ3q0dSqFk3xYmFc27UVU+euDHZYAVu5bis1q0ZRvUoUxYuFceXF5zL7l9XpylSrXIFGdasQ4uWjLK4Ads+jRWSJz6N/hlVVBbb5TG935/lqADQQkZ9FZKGIdMsutqC0NEXkaeAWIB6nQkuBWcA7QCngT+BOt6ncMov5rYEP3FV+X8BVAKBiuXB2JR5Lm96deIzm1SMzLRsbGU7V8iX59c+9BRXeGYvfl0jF6Ii06YpREazesC3L8t/MWkK7Vg0KIrQ8FxefSNVKp7oVqlQqz9Lf/wpeQGdod0IilWNOffcqxUSwcu3WIEaUC4EN2JGgqm1yucUwoD7QGagGzBOR5qp6ILPCBd7SFJG2QG+gBdAdSK3wx8A/VfUcYBXwTA7zPwQeVNVsO2ZEpH/qr1DykYN5W5kAdG9Rhe9/30WKBi2EfDFjzm+s+3MHfa/uFOxQzFnCGYTYv4cfdgDVfaarufN8bQemqOpJVd0MbMBJopkKxu75BcDXqnpMVf8GvgFKA5GqOtctMwboJCIRWcyPdOfPc+d/ktXGVHW0qrZR1TahpfK2P3HPwWNUjghPm64UEc6eg8cyLdu9RSzTlsfl6fbzS0yFCPYknNrd3rM3kZio09+7xSs2MuaLOYwY3I/ixQpn93hsTAQ7du9Pm965ez+xMRHZvMKbKkVHsCv+VMNod3wilaILXz1ShYj49fDDYqC+iNQWkeLATcCUDGW+wmllIiLROLvrm8iC9Wnmwu/bE6kRVZqq5UsSFip0bxHLj2tO70OuHVOaciXDWL4109a+5zSqX5XtcQns3L2PkyeTmP3TSjq2bZyuzIZNOxnx3694+cl+lI8sE6RIc69Vk5r8uTWeLTsSOHEyiUkzl9G90znBDitgzRtV568dCWyL28uJk0l89+NvXNKhabDDOmMi/j1yoqpJwABgBrAWmKCqq0VkmIj0dIvNAPaKyBrgR+BxVc2yHy0YzYOfgXdF5CV3+z2A0cB+EblQVecD/YC5qpooIpnNPyAiB0Sko6r+BNwchHqQnKK8OGUN797ZltAQYfKS7fy55xAPdK3P6u2JzFnrJNDuLWKZtqJwtDIBwkJDeeSenjz67Ickpyg9urSmTo1KvPfpTBrVq8aF5zVm1JhpHD12nKde+Qxw+tBGPHlrkCMPXFhYKCMG3UDvh0aRnKzc3LMdjesWriPn4HxmQx68lrv/OZrkFKV39/OoX6syb3w4nWYNq9GlQzNWrtvKgGc+4uCho/y4YA1vjpnBdx8MCnbop5E8HrBDVacCUzPMG+LzXIFH3UfO8TnlC5aIDAX6AruBPcB0nGZ06gGfTcAdmRwI8p2feiBIcQ4EXZHTKUfhletrtVv+kz+VCqIJAy4Idgj5pkk175+idSb2HDwe7BDyRY9LOrBy+dJcZbyImo21wxMf+VV2+j/aLc2DA0EBybKlKSJv4iSkTKnqQ7nY7quqOlRESgHzgKWquhxol8l2spq/FOdgUirv/WQaY86Ily+jzG73fEk+bne0iDQBwoExqrosH7dljClEBOcIuldlmTRVdYzvtIiUUtUjebFRVe2bF+sxxpydPNzQzPnouYi0d48qrXOnW4jI2/kemTGmaPLzaqBgjbnpzylHrwOXA3sBVHUFYGcyG2PyTV6dcpQf/DrlSFW3ZcjqyfkTjjGmqBPw9PXx/iTNbSLSAVARKQb8H85JosYYky+8fPTcn93z+4AHcEYG2Qm0dKeNMSbP+btr7tndc1VNIEhX3BhjiiYv7577c/S8joh8IyLxIrJHRL4WkToFEZwxpmgSPx/B4M/u+afABCAWqAJMBD7Lz6CMMUVbYT/lqJSqfqKqSe5jLM6VPMYYk+eco+f+PYIhu2vPK7hPp7l3cBuPcy36jWQYMcQYY/KM+D3AcFBkdyBoKU6STI3+Xp9linP3NmOMyXPB2vX2R3bXntcuyECMMQZO7Z57lV9XBIlIMyB1VCIAVPXj/ArKGFO0FcqWZioReQbn/hlNcPoyuwM/4dzwzBhj8px3U6Z/R8+vA7oAu1T1DpyBfwvvHZuMMZ4mAqEh4tcjGPzZPT+qqikikiQi5XBuT1E9pxcZY8yZKtS758AS95a57+EcUT8ELMjXqIwxRZqHc6Zf157/w336johMB8qp6sr8DcsYU1QJft/TPCiyO7m9VXbL7L4+xph8EcQRjPyRXUtzZDbLFLgkj2PJd42qlGPW0K7BDiPPlQkPxu3rC0b5tgOCHUK+2L/4rWCHkC+KheZNtiuUfZqqenFBBmKMMeCcbhRaGJOmMcYES6G/IsgYYwqSJU1jjPGTcysL72ZNf0ZuFxG5RUSGuNM1ROS8/A/NGFNUeXk8TX8uo3wbaA/0caf/BkblW0TGmCKvUN9YDThfVVuJyG8AqrpfRIrnc1zGmCJKgDAP7577kzRPikgozrmZiEgMkJKvURljijQP50y/kuZ/gMlARRF5AWfUo6fyNSpjTJElUkgvo0ylquNEZCnO8HACXK2qa/M9MmNMkeXhnOnXIMQ1gCPAN77zVHVrfgZmjCm6Cvt5mt9x6gZr4UBtYD3QNB/jMsYUUQJBG2DYH/7snjf3nXZHP/pHFsWNMSZ3gngOpj/8OU8zHXdIuPPzIRZjjAGcMTX9+efXukS6ich6EdkoIk9kU663iKiItMluff70aT7qMxkCtAJ2+hWtMcYEKC9v4eueLjkK6ApsBxaLyBRVXZOhXDFXdZkAABpuSURBVFng/4Bfc1qnPy3Nsj6PEjh9nL0CC90YY/yXh5dRngdsVNVNqnoCGE/m+es54GXgWE4rzLal6Wbpsqo60K/wjDEmDwQwYEe0iCzxmR6tqqN9pqsC23ymt5Ohe9E9TlNdVb8Tkcdz2mB2t7sIU9UkEbnAv9iNMSb3nFv4+l08QVWz7YPMflsSArwG3O7va7JraS7C6b9cLiJTgInA4dSFqjrpzMI0xpjs5eEVQTtIf8vxau68VGWBZsAct3VbGZgiIj1V1bcFm8af8zTDgb049wRKPV9TAUuaxpg8l5cHgoDFQH0RqY2TLG8C+qYuVNVEIDpt2yJzgIFZJUzIPmlWdI+c/86pZJm2rTOJ3hhj/JFXDU23i3EAMAMIBT5Q1dUiMgxYoqpTAl1ndkkzFCgDmZ4MZUnTGJNPhBA/z8H0h6pOBaZmmDcki7Kdc1pfdkkzTlWHBRTdWerHX9cy9I1JJKcofXq044FbLk23/PiJJB5+YSyr1m+nfLlSvP3sbVSPjWJb3F4uvmU4dWvEANCqaS1eGngDANc/+CZ79h4kvEQxAMa9dj/R5csWbMUCNOuXNQwe+QXJKSn069WBR26/LNgh+aVL+8a89Nh1hIaE8MnXv/D6mJnpllevXJ43h9xCdGQZ9h88wr1DxrBzz4G05WVLh7Pg838xde5KBr0ysaDDz5XC+JkJhXfADg+HXXCSk1N46rUv+PTf9xMbE0mPe16j6wXNaFC7clqZ8d8tJLJsKX4a/xRfz1rGi+98w3+fvR2AmlWjmPHhoEzX/Z8h/WjRqEZBVCPXkpNTeHzEBCa/NYAqlSK55LZX6N6pOY3qxAY7tGyFhAivDLqBawa8xc7dB/hhzONMm7eK9Zt3pZUZ9n/XMP67RYz/7lcubNOAIQ/05L5nPk5b/uR9V7Lgtz+DEX6uFNbPDIEwD19Hmd2B/S4FFoWHLV+7hVpVo6lZJZrixcLo2eVcvv9pVboy389fxXXd2gJwZecW/Lz0D1TPrh6Mpav/ok71aGpVc96Ha7u2YurclcEOK0etm9Zi07YEtuzYy8mkZCbNXMYVF52TrkzDOrHMX7IegPlLNtC906nhFlo0qk7FCuX44dfCNxpiYf3MUluaXr3dRZZJU1X35XblIlJLRH73mR4oIkNFZI6IvCwii0Rkg4hc6FN+vogscx8dfF77TxFZJSIrRGS4O6+eiMxy5y0Tkbq5jTmjXfGJVKlYPm06NiaSXQmJ6csknCoTFhZK2dLh7E90zs7aFrePbne+wnUD3uTXFelbK4+99BmX3zGC1z+a4fkkGxefSNVKp96HKpXKExefmM0rvCE2JoIdu/enTe/cvZ/YmIh0ZVZv2EGPi1sC0OPiFpQrU5LyEaUREZ5/+FqefmNygcacVwrrZwbOKUf+PIIhmLfwDVPV80TkCuAZ4FJgD9BVVY+JSH3gM6CNiHTHufTpfFU9IiIV3HWMA4ar6mQRCSeTHwER6Q/0B6hWvWB3hStGRfDrF89QPqI0K9dv4+4n32f2x09QtnQ4/xnSj9iYSA4dOUb/pz7kyxmLua6b3eQzGJ5+YzIjBl1P3x7n88tvG9mxez/JySncfd2FzPx5dbr+TVMwCmufZn5LPc9zKVDLfV4MeEtEWgLJQAN3/qXAh6p6BJxWsHuBfVVVnezOy/SaUfeSqtEALVu1Drg5Vzkmgp17TrVU4uIPUDk6fUulcrRTJrZiJElJyfx9+FhaS6VEcectPqdhdWpWiWLTtj20aFSD2JhIAMqUCufqS1uxfO1WTydNf1psXuRPa2tXQiK3DvofAKVLFueqi1ty8NBR2p5Tm/Yt63LXdRdSulQJioWFcvjocZ59K+CzVIKisH5mwhkMv1aA8ju2pAzbCPd5ftz9P5lTyfsRYDfQAmgDBP2uly0a1eCv7Qls3bmXEyeTmDL7N7p2bJauTNeOzfhi+mIAvpuzggta1UdE2Lv/EMnJzj3otuxMYPP2BGpUiSIpKZl9Bw4BcDIpmdm/rKFhbW93zrdqUpM/t8azZUcCJ04mMWnmMrp3OifnFwbZsjVbqFsjhhpVoigWFsq1XVsxbV76fr0K7g8cwCO3X864bxYC0P/pMTS/aggtej3D029M5vOpiwpNwoTC+5k542kW3d3z3TgnyUcBh4AewPRsykcA21U1RURuwzlXFGAmMERExqXunrutze0icrWqfiUiJYDQ1NZoXgkLC+W5R3pzy2PvkJySwo1Xnk/D2rG8+r+pnNOoBpd1bMZNV7bj4efH0vGm54ksV4pRQ28F4NcVfzLy/WmEhYUQIiG8NPB6ypcrzZGjx7nlsXc4mZRMSorSsU0D+l7VPi/DznNhYaGMGHQDvR8aRXKycnPPdjSu6+1ED84R5EEjJvDlfx4gNFQYN2Uh6zbtYvC9V7J87VamzVtFx9b1GfJAT1Thl9828viICcEOO08U1s/MuSLIu/vnkt8HIETkIZxx6nYAm4C/gM64lyqJSDTOmfm13H7ML3FOnp8OPKCqZdz1PAHcCpwApqrqk275d3EugzoJXK+qm7KKpWWr1jprXo7D5RU6ZcKD2cuSv8q3HRDsEPLF/sVvBTuEfHHB+W1YunRJrjJenSbn6HOfTM25IHBLm+pLczNgx5nI9782Vf0Pzm2As1qegNunqap/AL77D//0KTccGJ7htX/gXBNvjDmLeLihGdQDQcYYkwkJZDzNAmdJ0xjjKV4/em5J0xjjOV4+EGRJ0xjjLRLQ7S4KnCVNY4yn2O65McYEyFqaxhgTAO+mTEuaxhiPESDUWprGGOM/D+dMS5rGGK8RxMM76JY0jTGeYy1NY4zxk3PKkXezpiVNY4y3BPH+P/6wpGmM8Ry7jNIYY/zkDEIc7CiyZknTGOM5dvTcGGMC4OG9c0uaxhjvsZamMcb4yfo0jTEmEEG8Pa8/LGkaYzzHuymziCXNE0kpbE3I09uie8LRk8nBDiHfnK23ur3+g8XBDiFf/JlwONfr8Pp9z4tU0jTGFA7eTZmWNI0xXuThrGlJ0xjjObZ7bowxAfBuyrSkaYzxIg9nTS/fKdMYUwQJqWO35/zPr/WJdBOR9SKyUUSeyGT5oyKyRkRWishsEamZ3fosaRpjvMUdT9OfR46rEgkFRgHdgSZAHxFpkqHYb0AbVT0H+AIYkd06LWkaYzxH/Hz44Txgo6puUtUTwHigl28BVf1RVVNP4F4IVMtuhdanaYzxGEH8P3oeLSJLfKZHq+pon+mqwDaf6e3A+dms7y5gWnYbtKRpjPGcAM44SlDVNnmzTbkFaANclF05S5rGGE8JYNfbHzuA6j7T1dx56bcpcinwL+AiVT2e3QqtT9MY4z1516m5GKgvIrVFpDhwEzAl3aZEzgXeBXqq6p6cVmgtTWOM5+TVIMSqmiQiA4AZQCjwgaquFpFhwBJVnQK8ApQBJrp9qVtVtWdW67SkaYzxnLy8ilJVpwJTM8wb4vP80kDWZ0nTGOMtdt9zY4wJjN0jyBhj/CRYS9MYYwLi4ZxpSdMY40EezpqWNI0xnmODEBtjTAC8mzItaRpjvMjDWdOSZi4tXLaB19//lpSUFK66tC39eqe/1n/81z/xzazFhIaGElmuFE8O6E3liuWDFG32Fi3/g7c//I6UFKV7l9b0ubpTuuVffPszU2cvJTQ0hMhypRl4/zVUiolMW374yDHuevRNLmjbmAfv6lHQ4Z+xWb+sYfDIL0hOSaFfrw48cvtlwQ7Jby2rluOOdjUIEWH2hni+Wrkr3fLO9aLo17Y6+46cBGDa2t38sCEBgOjSxbmvYy2iShcHhRdnbiD+0IkCr0NGqYMQe1WhT5oi0hkYqKoF/leanJzCyNFTeH3onVSMKsfdg96m43mNqF29UlqZ+nVief/VBwgvUZzJ0xcy6uPpPDewT0GHmqPklBTefP8bXn7qdmKiyvHA4Hfo0KYRNatVTCtTr1Ysbw+/j/ASxZny/SJGj53B04/cmLb8o89n07xxtoNee05ycgqPj5jA5LcGUKVSJJfc9grdOzWnUZ3YYIeWoxCBu9rX5LkZG9h3+AQv9WzCkq0H2H7gWLpyv2zex/sLt572+gGdajNpRRwrdx4kPCyEFC2oyHPg8ZPbbcCOXFj7x3aqxUZRtXIFihULo0vHc5i/aG26Mq2b1yW8RHEAmjaoQfzexGCEmqP1G7dTpXIUVSpVoFhYGJ07NOfnxenr0rJZnbS6NK5fjYR9B9OWbdi0g/2Jh2jTol6Bxp1bS1f/RZ3q0dSqFk3xYmFc27UVU+euDHZYfqkXXZpdB4+z5+/jJKUoP2/aR5sa/u3FVIsMJzREWLnT+QyPJaVwIjklP8MNSB4OQpzn8iVpishwEXnAZ3qoiAwSkbdFZJ2IzBSRqSJynbu8i4j8JiKrROQDESmRw/xu7nqWAdfmRx38Eb8vkYrREWnTFaMiiN97MMvy38xaQrtWDQoitIAl7DtIxahTdYmJimDvvr+zLD/9h2W0bVkfgJSUFN75eDr39uuW73Hmtbj4RKpWOpVoqlQqT1y8N3/YMqpQujh7D5/and53+ARRpYqdVu78WuV59eqmPHZxXWdXHIgtF87h48kMvKQeI3o1oV/baoR4pnXnDELszyMY8qul+Tlwg8/0DUAcUAvnPh39gPYAIhIOfATcqKrNcboM7s9h/nvAVUBroHI+1SFPzZjzG+v+3EHfDP2EhdGsectZv2kHN/TsCMCU7xdx/rkNiPFJusYblmw7wD8mrGTgV6tZsfMgAy6sDUBoiNC4chk+XryNJ6asoWLZEnSuFx3kaE/Jq3sE5Yd86dNU1d9EpKKIVAFigP04CW6iqqYAu0TkR7d4Q2Czqm5wp8cADwA/ZjF/jjv/DwARGQv0zyoWEemfurxylepZFTsjMRUi2JNwqlWyZ28iMVHlTiu3eMVGxnwxh1HP30PxYt7sRo6uUI49Pl0H8XsTiapQ9rRyS1f+yaeT5zJy6F1pdVmzYRur1m5hyveLOHrsBElJyYSHF+eem71/QCU2JoIdu/enTe/cvZ/YmMKR/PcdPpHWcgS35eke8El16Hhy2vMfNsTTr61z+5u9h0/w194j7PnbGW938ZYD1K9YGv4ogMBzEMxdb3/kZ5/mROA64EaclmdQqOpoVW2jqm3KR0Xl6bob1a/K9rgEdu7ex8mTScz+aSUd2zZOV2bDpp2M+O9XvPxkP8pHlsnT7eelhnWrsiNuL3F79nMyKYk5v6yiQ5tG6cr8sXknr7/3NcMG3UL5iFN1efKh6/nsvwMZN+ox7u13OV07tSwUCROgVZOa/Lk1ni07EjhxMolJM5fRvdM5wQ7LLxsTDhMbUYKKZYoTFiJcUKcCS7buT1cmsuSp3fU2NSLTDhL9mXCYUiXCKBfu/PA1iy172gGkoPJwp2Z+Nns+x9mNjsa550ZH4DYRGYPT+uwMfAqsB2qJSD1V3Yiz6z43m/nr3Pl1VfVPIGiHosNCQ3nknp48+uyHJKcoPbq0pk6NSrz36Uwa1avGhec1ZtSYaRw9dpynXvkMgEoxEYx48tZghZyl0NBQHryzB0+8MIaUlBS6XdyKWtUr8dHns2lQtwod2jRm9NgZHD12gudeGw9AxegInvvnLUGOPHfCwkIZMegGej80iuRk5eae7Whc1/tHzgFSFN5fsJV/Xd6QEIEf/0hg+4Fj3HhuFf5MOMKSbQe4okkl2tSIJFmVQ8eTGDV/c9prP1m0jSHdGiLApr1HmL0+PrgV8uHlU45ENf/OMxCRVTg3PrpYREKAt3GS5Tac34mXVXWmiHQBXsVJ4ouB+1X1eDbzuwGvA0eA+UBdf045anLOuTp2ytw8r2ewHT2ZnHOhQqp1bW+e05pb13+wONgh5Iv5L9zKgS1rc5XxzmnZWr/94Re/ytaMCl+aVzdW81e+drC5B3BSn6eIyEBVPSQiUcAiYJW7bDZwbiavz2r+dKBRxvnGmLOA4KEj+acr6KMS34pIJFAceE5Vd+X0AmNMUeTdrFmgSVNVOxfk9owxhY8NQmyMMQHycM60pGmM8R5raRpjTACCdYmkPyxpGmM8x7sp05KmMcZjgnlduT8saRpjPMfLVwRZ0jTGeI93c6YlTWOM93g4Z1rSNMZ4jdgtfI0xxl9evyLI7hFkjDEBsJamMcZzvNzStKRpjPEcO+XIGGP8ZSe3G2OM/7x+IMiSpjHGc2z33BhjAuDllqadcmSM8Zy8vIOviHQTkfUislFEnshkeQkR+dxd/quI1MpufZY0jTHek0dZU0RCgVFAd6AJ0EdEmmQodhewX1XrAf8GXs5unZY0jTGeIkCIiF8PP5wHbFTVTap6AhgP9MpQphcwxn3+BdBFshkFuUj1aa5dtTyhde2ILQW0uWggoYC2VZDO1nrB2Vu3gqxXzdyuYNmypTNKFpNoP4uHi8gSn+nRqjraZ7oqsM1nejtwfoZ1pJVR1SQRSQSiyOI9K1JJU1VjCmpbIrKkoG9iXxDO1nrB2Vu3wlYvVe0W7BiyY7vnxpiz2Q6gus90NXdepmVEJAyIAPZmtUJLmsaYs9lioL6I1BaR4sBNwJQMZaYAt7nPrwN+UFXNaoVFave8gI3OuUihdLbWC87eup2t9cqR20c5AJgBhAIfqOpqERkGLFHVKcD7wCcishHYh5NYsyTZJFRjjDEZ2O65McYEwJKmMcYEwJKmyXMiUktEfg92HObMiEhnEfk22HF4lSVNY4wJgCXNXBCRr0RkqYisFpH+7rxuIrJMRFaIyGx3XhkR+VBEVonIShHpHdzI0xORp90BDX4Skc9EZKCItBSRhW68k0WkvFs2q/mt3TqvAB4Icn3StXTd+gwVkTki8rKILBKRDSJyoU/5+e7ntkxEOvi89p/u57ZCRIa78+qJyCx33jIRqVsAdRouIg/4TA8VkUEi8raIrBORmSIyVUSuc5d3EZHf3Ng/EJESOczv5q5nGXBtftenUFNVe5zhA6jg/l8S+B2ohHM5Vu0My18GXvd5Xflgx+4TS1tgORAOlAX+AAYCK4GL3DLDUuPPYX4n9/krwO9BrFMt3+279RkKzAFGuvOuAGa5z0sB4e7z+jinooAzyMMvQKkMn+evwDXu8/DU5flcp3OBuT7Ta4B+wFScxk9lYD/OeYbh7vewgVv2Y+BhP+bXx7n0ewLwbbC/m159WEszdx5yW1YLca4o6A/MU9XNAKq6zy13Kc5IK7jz9xd0oNm4APhaVY+p6t/AN0BpIFJV57plxgCdRCQii/mR7vx57vxPCjD+QE1y/1+Kk1wBigHvicgqYCLOaDjgfG4fquoRcD5PESkLVFXVye68Y6nL85Oq/gZUFJEqItICJ0G2Biaqaoqq7gJ+dIs3BDar6gZ3egzQKZv5jdz5f6iTTcfmd30KMzu5/QyJSGecP6r2qnpERObgtNgaBTMuA0AS6buewn2eH3f/T+bU9/8RYDfQwn3dsfwO8AxNxGlJVgY+B+oEN5yiyVqaZy4CZwy+IyLSCGiH88fZSURqA4hIBbfsTHz6+VL7AT3iZ+AqEQkXkTJAD+AwsD+1zw9nN3CuqiZmMf8AcEBEOrrzby7A+DOzG6dVFuX22fXIoXwEEKeqKTh1CnXnzwTuEJFS4Hyebmt8u4hc7c4rkbq8AHyOc7XKdTgJ9Gegt4iEiEgloLNbbj1QS0TqudP9gLnZzF/nzk/tm+2T3xUpzCxpnrnpQJiIrAWG4+yix+Psok9yd9s/d8s+D5QXkd/d+RcHI+DMqOpinGtvVwLTgFVAIs61uK+IyEqgJU7/JdnMvwMYJSLL8X9Q7Xyhqidx4lqEk/jW5fCSt4Hb3M+mEc6PBqo6Hee9WeLWa6Bbvh9O18xKnD7PynleiUyo6mqcfucdqhoHfIkz1NkanF3qZUCiqh7D+Twmul0OKcA7OczvD3znHgjaUxD1KazsMkqDiJRR1UNui2ke0F9VlwU7LpMzn88uCudH4gK3f9PkE+vTNACjxbkFQDgwxhJmofKteyCuOPCcJcz8Zy1NY4wJgPVpGmNMACxpGmNMACxpGmNMACxpmjQikiwiy91Toybm5vxDEfnI5zro/8np95r2LdvZ93rvALbxl8jpdy3Man6GMocC3NZQERmYc0lztrOkaXwdVdWWqtoMOAHc57tQnJtOBUxV71bVNdkU6QwEnDSNCQZLmiYr84F6bitwvohMAdaISKiIvCIii92Rju4FEMdb4oyWNAuomLoid3ShNu7zdKNAiUgtnOT8iNvKvVBEYkTkS3cbi0XkAve1USLyvTijSv0PP06il0xGovJZ9m93/mwRiXHn1RWR6e5r5rtXexmTxs7TNKdxW5Tdca56AmgFNFPVzW7iSVTVtu4lij+LyPc4o/A0xBnsohLOVSofZFhvDPAezmhIm93LEveJyDvAIVV91S33KfBvVf1JRGrg3BSrMfAM8JOqDhORK4G7/KjOne42SgKLReRLVd2LMyjJElV9RESGuOsegHMTsvtU9Q8ROR/naqFLzuBtNGcpS5rGV0n3ckFwWprv4+w2L0oduQm4DDgntb8S57rt+jij5XymqsnAThH5IZP1tyPzUaAyuhRoIpLWkCznXhffCXesR1X9TkT8GS3qIRG5xn1e3Y11L84lhKmXuY7FufS1jFvfiT7bLuHHNkwRYknT+Dqqqi19Z7jJ47DvLOBBVZ2RodwVeRhHCNDOvSY6Yyx+k8xHogrPori62z2Q8T0wxpf1aZpAzQDuF5FiACLSQERK41yzfqPb5xlL5oOSLCTzUaD+xhmIItX3wIOpEyKSmsTmAX3ded2BnEaLymwkqlQhOKMF4a7zJ1U9CGwWkevdbYg4Y1cak8aSpgnU/3D6K5eJc0uJd3H2WCbjjPq+BmdE8AUZX6iqWY0C9Q1wTeqBIOAhoI17oGkNp47iP4uTdFfj7KZvzSHWzEaiSnUYOM+twyWcGq3pZuAuN77VQC8/3hNThNi158YYEwBraRpjTAAsaRpjTAAsaRpjTAAsaRpjTAAsaRpjTAAsaRpjTAAsaRpjTAD+HxxBbTAaWATl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667" y="1327358"/>
            <a:ext cx="3171825" cy="26479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814" y="2045205"/>
            <a:ext cx="3171825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4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86" t="23836" r="40095" b="24904"/>
          <a:stretch/>
        </p:blipFill>
        <p:spPr>
          <a:xfrm>
            <a:off x="1861505" y="1825625"/>
            <a:ext cx="846899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47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Binary Classifiers for Multi-Class Classification</a:t>
            </a:r>
            <a:br>
              <a:rPr lang="en-US" b="1" dirty="0"/>
            </a:b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465" y="1281869"/>
            <a:ext cx="11776105" cy="4895094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Classification </a:t>
            </a:r>
            <a:r>
              <a:rPr lang="en-US" dirty="0" smtClean="0"/>
              <a:t>is a predictive modeling problem that involves assigning a class label to an example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 smtClean="0"/>
              <a:t>Binary classification are those tasks where examples are assigned exactly one of two classes.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Multi-class </a:t>
            </a:r>
            <a:r>
              <a:rPr lang="en-US" dirty="0" smtClean="0"/>
              <a:t>classification is those tasks where examples are assigned exactly one of more than two classes.</a:t>
            </a:r>
          </a:p>
          <a:p>
            <a:r>
              <a:rPr lang="en-US" dirty="0" smtClean="0"/>
              <a:t>Some </a:t>
            </a:r>
            <a:r>
              <a:rPr lang="en-US" dirty="0" smtClean="0"/>
              <a:t>algorithms are designed for binary classification problems. Examples include:</a:t>
            </a:r>
          </a:p>
          <a:p>
            <a:endParaRPr lang="en-US" dirty="0" smtClean="0"/>
          </a:p>
          <a:p>
            <a:r>
              <a:rPr lang="en-US" dirty="0" smtClean="0"/>
              <a:t>Logistic Regression</a:t>
            </a:r>
          </a:p>
          <a:p>
            <a:r>
              <a:rPr lang="en-US" dirty="0" smtClean="0"/>
              <a:t>Support </a:t>
            </a:r>
            <a:r>
              <a:rPr lang="en-US" dirty="0" smtClean="0"/>
              <a:t>Vector </a:t>
            </a:r>
            <a:r>
              <a:rPr lang="en-US" dirty="0" smtClean="0"/>
              <a:t>Machines</a:t>
            </a:r>
          </a:p>
          <a:p>
            <a:r>
              <a:rPr lang="en-US" dirty="0" smtClean="0"/>
              <a:t>We </a:t>
            </a:r>
            <a:r>
              <a:rPr lang="en-US" dirty="0"/>
              <a:t>have learned that </a:t>
            </a:r>
            <a:r>
              <a:rPr lang="en-US" dirty="0">
                <a:hlinkClick r:id="rId2"/>
              </a:rPr>
              <a:t>Logistic Regression”</a:t>
            </a:r>
            <a:r>
              <a:rPr lang="en-US" dirty="0"/>
              <a:t> or </a:t>
            </a:r>
            <a:r>
              <a:rPr lang="en-US" dirty="0">
                <a:hlinkClick r:id="rId3"/>
              </a:rPr>
              <a:t>“Support Vector Machines</a:t>
            </a:r>
            <a:r>
              <a:rPr lang="en-US" dirty="0"/>
              <a:t> machine learning algorithms are strictly binary classifiers. But we can also use this for multiple classification problems.</a:t>
            </a:r>
          </a:p>
          <a:p>
            <a:endParaRPr lang="en-US" dirty="0" smtClean="0"/>
          </a:p>
          <a:p>
            <a:r>
              <a:rPr lang="en-US" dirty="0" smtClean="0"/>
              <a:t>As such, they cannot be used for multi-class classification tasks, at least not directly.</a:t>
            </a:r>
          </a:p>
          <a:p>
            <a:pPr fontAlgn="base"/>
            <a:r>
              <a:rPr lang="en-US" dirty="0"/>
              <a:t>Instead, heuristic methods can be used to split a multi-class classification problem into multiple binary classification datasets and train a binary classification model each.</a:t>
            </a:r>
          </a:p>
          <a:p>
            <a:pPr fontAlgn="base"/>
            <a:r>
              <a:rPr lang="en-US" dirty="0"/>
              <a:t>Two examples of these heuristic methods include:</a:t>
            </a:r>
          </a:p>
          <a:p>
            <a:pPr fontAlgn="base"/>
            <a:r>
              <a:rPr lang="en-US" dirty="0"/>
              <a:t>One-</a:t>
            </a:r>
            <a:r>
              <a:rPr lang="en-US" dirty="0" err="1"/>
              <a:t>vs</a:t>
            </a:r>
            <a:r>
              <a:rPr lang="en-US" dirty="0"/>
              <a:t>-Rest (</a:t>
            </a:r>
            <a:r>
              <a:rPr lang="en-US" dirty="0" err="1"/>
              <a:t>OvR</a:t>
            </a:r>
            <a:r>
              <a:rPr lang="en-US" dirty="0"/>
              <a:t>)</a:t>
            </a:r>
          </a:p>
          <a:p>
            <a:pPr fontAlgn="base"/>
            <a:r>
              <a:rPr lang="en-US" dirty="0"/>
              <a:t>One-</a:t>
            </a:r>
            <a:r>
              <a:rPr lang="en-US" dirty="0" err="1"/>
              <a:t>vs</a:t>
            </a:r>
            <a:r>
              <a:rPr lang="en-US" dirty="0"/>
              <a:t>-One (</a:t>
            </a:r>
            <a:r>
              <a:rPr lang="en-US" dirty="0" err="1"/>
              <a:t>OvO</a:t>
            </a:r>
            <a:r>
              <a:rPr lang="en-US" dirty="0"/>
              <a:t>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377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One-</a:t>
            </a:r>
            <a:r>
              <a:rPr lang="en-US" b="1" dirty="0" err="1" smtClean="0"/>
              <a:t>Vs</a:t>
            </a:r>
            <a:r>
              <a:rPr lang="en-US" b="1" dirty="0" smtClean="0"/>
              <a:t>-Rest for Multi-Class Classification</a:t>
            </a:r>
            <a:br>
              <a:rPr lang="en-US" b="1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One-</a:t>
            </a:r>
            <a:r>
              <a:rPr lang="en-US" dirty="0" err="1" smtClean="0"/>
              <a:t>vs</a:t>
            </a:r>
            <a:r>
              <a:rPr lang="en-US" dirty="0" smtClean="0"/>
              <a:t>-Rest </a:t>
            </a:r>
            <a:r>
              <a:rPr lang="en-US" dirty="0"/>
              <a:t>produced the same amount of learned models with the number of classes. </a:t>
            </a:r>
            <a:endParaRPr lang="en-US" dirty="0" smtClean="0"/>
          </a:p>
          <a:p>
            <a:r>
              <a:rPr lang="en-US" dirty="0" smtClean="0"/>
              <a:t>Is </a:t>
            </a:r>
            <a:r>
              <a:rPr lang="en-US" dirty="0"/>
              <a:t>this (as in the example below) 10, the number of learned models is also 10. In this method, every class is paired with the remaining classes.</a:t>
            </a:r>
          </a:p>
          <a:p>
            <a:r>
              <a:rPr lang="en-US" dirty="0"/>
              <a:t>The only thing we really have to do now compared to multiple classifiers is to run N binary classifiers from just one.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9452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One-</a:t>
            </a:r>
            <a:r>
              <a:rPr lang="en-US" b="1" dirty="0" err="1" smtClean="0"/>
              <a:t>Vs</a:t>
            </a:r>
            <a:r>
              <a:rPr lang="en-US" b="1" dirty="0" smtClean="0"/>
              <a:t>-Rest for Multi-Class Classification</a:t>
            </a:r>
            <a:br>
              <a:rPr lang="en-US" b="1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191" y="1444238"/>
            <a:ext cx="11887200" cy="5127477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US" dirty="0" smtClean="0"/>
              <a:t>One-</a:t>
            </a:r>
            <a:r>
              <a:rPr lang="en-US" dirty="0" err="1" smtClean="0"/>
              <a:t>vs</a:t>
            </a:r>
            <a:r>
              <a:rPr lang="en-US" dirty="0" smtClean="0"/>
              <a:t>-rest </a:t>
            </a:r>
            <a:r>
              <a:rPr lang="en-US" dirty="0" smtClean="0"/>
              <a:t>is </a:t>
            </a:r>
            <a:r>
              <a:rPr lang="en-US" dirty="0"/>
              <a:t>a heuristic method for using binary classification algorithms for multi-class classification.</a:t>
            </a:r>
          </a:p>
          <a:p>
            <a:pPr fontAlgn="base"/>
            <a:r>
              <a:rPr lang="en-US" dirty="0"/>
              <a:t>It involves splitting the multi-class dataset into multiple binary classification problems. </a:t>
            </a:r>
            <a:endParaRPr lang="en-US" dirty="0" smtClean="0"/>
          </a:p>
          <a:p>
            <a:pPr fontAlgn="base"/>
            <a:r>
              <a:rPr lang="en-US" dirty="0" smtClean="0"/>
              <a:t>A </a:t>
            </a:r>
            <a:r>
              <a:rPr lang="en-US" dirty="0"/>
              <a:t>binary classifier is then trained on each binary classification problem and predictions are made using the model that is the most confident.</a:t>
            </a:r>
          </a:p>
          <a:p>
            <a:pPr fontAlgn="base"/>
            <a:r>
              <a:rPr lang="en-US" dirty="0"/>
              <a:t>For example, given a multi-class classification problem with examples for each class ‘</a:t>
            </a:r>
            <a:r>
              <a:rPr lang="en-US" i="1" dirty="0"/>
              <a:t>red</a:t>
            </a:r>
            <a:r>
              <a:rPr lang="en-US" dirty="0"/>
              <a:t>,’ ‘</a:t>
            </a:r>
            <a:r>
              <a:rPr lang="en-US" i="1" dirty="0"/>
              <a:t>blue</a:t>
            </a:r>
            <a:r>
              <a:rPr lang="en-US" dirty="0"/>
              <a:t>,’ and ‘</a:t>
            </a:r>
            <a:r>
              <a:rPr lang="en-US" i="1" dirty="0"/>
              <a:t>green</a:t>
            </a:r>
            <a:r>
              <a:rPr lang="en-US" dirty="0"/>
              <a:t>‘. This could be divided into three binary classification datasets as follows:</a:t>
            </a:r>
          </a:p>
          <a:p>
            <a:pPr fontAlgn="base"/>
            <a:r>
              <a:rPr lang="en-US" b="1" dirty="0"/>
              <a:t>Binary Classification Problem 1</a:t>
            </a:r>
            <a:r>
              <a:rPr lang="en-US" dirty="0"/>
              <a:t>: red </a:t>
            </a:r>
            <a:r>
              <a:rPr lang="en-US" dirty="0" err="1"/>
              <a:t>vs</a:t>
            </a:r>
            <a:r>
              <a:rPr lang="en-US" dirty="0"/>
              <a:t> [blue, green]</a:t>
            </a:r>
          </a:p>
          <a:p>
            <a:pPr fontAlgn="base"/>
            <a:r>
              <a:rPr lang="en-US" b="1" dirty="0"/>
              <a:t>Binary Classification Problem 2</a:t>
            </a:r>
            <a:r>
              <a:rPr lang="en-US" dirty="0"/>
              <a:t>: blue </a:t>
            </a:r>
            <a:r>
              <a:rPr lang="en-US" dirty="0" err="1"/>
              <a:t>vs</a:t>
            </a:r>
            <a:r>
              <a:rPr lang="en-US" dirty="0"/>
              <a:t> [red, green]</a:t>
            </a:r>
          </a:p>
          <a:p>
            <a:pPr fontAlgn="base"/>
            <a:r>
              <a:rPr lang="en-US" b="1" dirty="0"/>
              <a:t>Binary Classification Problem 3</a:t>
            </a:r>
            <a:r>
              <a:rPr lang="en-US" dirty="0"/>
              <a:t>: green </a:t>
            </a:r>
            <a:r>
              <a:rPr lang="en-US" dirty="0" err="1"/>
              <a:t>vs</a:t>
            </a:r>
            <a:r>
              <a:rPr lang="en-US" dirty="0"/>
              <a:t> [red, blue]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5141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 smtClean="0"/>
              <a:t>one-versus-the-rest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The obvious approach is to use a one-versus-the-rest approach (also called one-</a:t>
            </a:r>
            <a:r>
              <a:rPr lang="en-US" b="1" i="1" dirty="0" err="1">
                <a:solidFill>
                  <a:srgbClr val="FF0000"/>
                </a:solidFill>
              </a:rPr>
              <a:t>vs</a:t>
            </a:r>
            <a:r>
              <a:rPr lang="en-US" b="1" i="1" dirty="0">
                <a:solidFill>
                  <a:srgbClr val="FF0000"/>
                </a:solidFill>
              </a:rPr>
              <a:t>-all), in which we train C binary classifiers, fc(x), where the data from class c is treated as positive, and the data from all the other classes is treated as negative.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94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One-</a:t>
            </a:r>
            <a:r>
              <a:rPr lang="en-US" b="1" dirty="0" err="1" smtClean="0"/>
              <a:t>Vs</a:t>
            </a:r>
            <a:r>
              <a:rPr lang="en-US" b="1" dirty="0" smtClean="0"/>
              <a:t>-One for Multi-Class Classification</a:t>
            </a:r>
            <a:br>
              <a:rPr lang="en-US" b="1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Hereby the number of generated models depending on the number of classes where N is the number of classes.</a:t>
            </a:r>
          </a:p>
          <a:p>
            <a:r>
              <a:rPr lang="en-US" dirty="0"/>
              <a:t>N=N(N−</a:t>
            </a:r>
            <a:r>
              <a:rPr lang="en-US" dirty="0" smtClean="0"/>
              <a:t>1</a:t>
            </a:r>
            <a:r>
              <a:rPr lang="en-US" dirty="0" smtClean="0"/>
              <a:t>)/2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If </a:t>
            </a:r>
            <a:r>
              <a:rPr lang="en-US" dirty="0"/>
              <a:t>N is 10 as shown in our example below the total of the learned model is 45 according to the mentioned formula.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method, every single class will be paired one by one with other class. </a:t>
            </a:r>
            <a:endParaRPr lang="en-US" dirty="0" smtClean="0"/>
          </a:p>
          <a:p>
            <a:r>
              <a:rPr lang="en-US" dirty="0" smtClean="0"/>
              <a:t>At </a:t>
            </a:r>
            <a:r>
              <a:rPr lang="en-US" dirty="0"/>
              <a:t>the end of the classification training, each classification is given one vote for the winning class.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highest votes will determine which class the test dataset belongs to.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572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One-</a:t>
            </a:r>
            <a:r>
              <a:rPr lang="en-US" b="1" dirty="0" err="1" smtClean="0"/>
              <a:t>Vs</a:t>
            </a:r>
            <a:r>
              <a:rPr lang="en-US" b="1" dirty="0" smtClean="0"/>
              <a:t>-One for Multi-Class Classification</a:t>
            </a:r>
            <a:br>
              <a:rPr lang="en-US" b="1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53" y="1358781"/>
            <a:ext cx="11878654" cy="4818182"/>
          </a:xfrm>
        </p:spPr>
        <p:txBody>
          <a:bodyPr>
            <a:normAutofit fontScale="85000" lnSpcReduction="20000"/>
          </a:bodyPr>
          <a:lstStyle/>
          <a:p>
            <a:pPr fontAlgn="base"/>
            <a:r>
              <a:rPr lang="en-US" dirty="0" smtClean="0"/>
              <a:t>One-</a:t>
            </a:r>
            <a:r>
              <a:rPr lang="en-US" dirty="0" err="1" smtClean="0"/>
              <a:t>vs</a:t>
            </a:r>
            <a:r>
              <a:rPr lang="en-US" dirty="0" smtClean="0"/>
              <a:t>-One </a:t>
            </a:r>
            <a:r>
              <a:rPr lang="en-US" dirty="0"/>
              <a:t>(</a:t>
            </a:r>
            <a:r>
              <a:rPr lang="en-US" dirty="0" err="1"/>
              <a:t>OvO</a:t>
            </a:r>
            <a:r>
              <a:rPr lang="en-US" dirty="0"/>
              <a:t> for short) is another heuristic method for using binary classification algorithms for multi-class classification.</a:t>
            </a:r>
          </a:p>
          <a:p>
            <a:pPr fontAlgn="base"/>
            <a:r>
              <a:rPr lang="en-US" dirty="0"/>
              <a:t>Like one-</a:t>
            </a:r>
            <a:r>
              <a:rPr lang="en-US" dirty="0" err="1"/>
              <a:t>vs</a:t>
            </a:r>
            <a:r>
              <a:rPr lang="en-US" dirty="0"/>
              <a:t>-rest, one-</a:t>
            </a:r>
            <a:r>
              <a:rPr lang="en-US" dirty="0" err="1"/>
              <a:t>vs</a:t>
            </a:r>
            <a:r>
              <a:rPr lang="en-US" dirty="0"/>
              <a:t>-one splits a multi-class classification dataset into binary classification problems. Unlike one-</a:t>
            </a:r>
            <a:r>
              <a:rPr lang="en-US" dirty="0" err="1"/>
              <a:t>vs</a:t>
            </a:r>
            <a:r>
              <a:rPr lang="en-US" dirty="0"/>
              <a:t>-rest that splits it into one binary dataset for each class, the one-</a:t>
            </a:r>
            <a:r>
              <a:rPr lang="en-US" dirty="0" err="1"/>
              <a:t>vs</a:t>
            </a:r>
            <a:r>
              <a:rPr lang="en-US" dirty="0"/>
              <a:t>-one approach splits the dataset into one dataset for each class versus every other class.</a:t>
            </a:r>
          </a:p>
          <a:p>
            <a:pPr fontAlgn="base"/>
            <a:r>
              <a:rPr lang="en-US" dirty="0"/>
              <a:t>For example, consider a multi-class classification problem with four classes: ‘</a:t>
            </a:r>
            <a:r>
              <a:rPr lang="en-US" i="1" dirty="0"/>
              <a:t>red</a:t>
            </a:r>
            <a:r>
              <a:rPr lang="en-US" dirty="0"/>
              <a:t>,’ ‘</a:t>
            </a:r>
            <a:r>
              <a:rPr lang="en-US" i="1" dirty="0"/>
              <a:t>blue</a:t>
            </a:r>
            <a:r>
              <a:rPr lang="en-US" dirty="0"/>
              <a:t>,’ and ‘</a:t>
            </a:r>
            <a:r>
              <a:rPr lang="en-US" i="1" dirty="0"/>
              <a:t>green</a:t>
            </a:r>
            <a:r>
              <a:rPr lang="en-US" dirty="0"/>
              <a:t>,’ ‘</a:t>
            </a:r>
            <a:r>
              <a:rPr lang="en-US" i="1" dirty="0"/>
              <a:t>yellow</a:t>
            </a:r>
            <a:r>
              <a:rPr lang="en-US" dirty="0"/>
              <a:t>.’ This could be divided into six binary classification datasets as follows:</a:t>
            </a:r>
          </a:p>
          <a:p>
            <a:pPr fontAlgn="base"/>
            <a:r>
              <a:rPr lang="en-US" b="1" dirty="0"/>
              <a:t>Binary Classification Problem 1</a:t>
            </a:r>
            <a:r>
              <a:rPr lang="en-US" dirty="0"/>
              <a:t>: red vs. blue</a:t>
            </a:r>
          </a:p>
          <a:p>
            <a:pPr fontAlgn="base"/>
            <a:r>
              <a:rPr lang="en-US" b="1" dirty="0"/>
              <a:t>Binary Classification Problem 2</a:t>
            </a:r>
            <a:r>
              <a:rPr lang="en-US" dirty="0"/>
              <a:t>: red vs. green</a:t>
            </a:r>
          </a:p>
          <a:p>
            <a:pPr fontAlgn="base"/>
            <a:r>
              <a:rPr lang="en-US" b="1" dirty="0"/>
              <a:t>Binary Classification Problem 3</a:t>
            </a:r>
            <a:r>
              <a:rPr lang="en-US" dirty="0"/>
              <a:t>: red vs. yellow</a:t>
            </a:r>
          </a:p>
          <a:p>
            <a:pPr fontAlgn="base"/>
            <a:r>
              <a:rPr lang="en-US" b="1" dirty="0"/>
              <a:t>Binary Classification Problem 4</a:t>
            </a:r>
            <a:r>
              <a:rPr lang="en-US" dirty="0"/>
              <a:t>: blue vs. green</a:t>
            </a:r>
          </a:p>
          <a:p>
            <a:pPr fontAlgn="base"/>
            <a:r>
              <a:rPr lang="en-US" b="1" dirty="0"/>
              <a:t>Binary Classification Problem 5</a:t>
            </a:r>
            <a:r>
              <a:rPr lang="en-US" dirty="0"/>
              <a:t>: blue vs. yellow</a:t>
            </a:r>
          </a:p>
          <a:p>
            <a:pPr fontAlgn="base"/>
            <a:r>
              <a:rPr lang="en-US" b="1" dirty="0"/>
              <a:t>Binary Classification Problem 6</a:t>
            </a:r>
            <a:r>
              <a:rPr lang="en-US" dirty="0"/>
              <a:t>: green vs. yellow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510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US" dirty="0"/>
              <a:t>The formula for calculating the number of binary datasets, and in turn, models, is as follows:</a:t>
            </a:r>
          </a:p>
          <a:p>
            <a:pPr fontAlgn="base"/>
            <a:r>
              <a:rPr lang="en-US" dirty="0"/>
              <a:t>(</a:t>
            </a:r>
            <a:r>
              <a:rPr lang="en-US" dirty="0" err="1"/>
              <a:t>NumClasses</a:t>
            </a:r>
            <a:r>
              <a:rPr lang="en-US" dirty="0"/>
              <a:t> * (</a:t>
            </a:r>
            <a:r>
              <a:rPr lang="en-US" dirty="0" err="1"/>
              <a:t>NumClasses</a:t>
            </a:r>
            <a:r>
              <a:rPr lang="en-US" dirty="0"/>
              <a:t> – 1)) / 2</a:t>
            </a:r>
          </a:p>
          <a:p>
            <a:pPr fontAlgn="base"/>
            <a:r>
              <a:rPr lang="en-US" dirty="0"/>
              <a:t>We can see that for four classes, this gives us the expected value of six binary classification problems:</a:t>
            </a:r>
          </a:p>
          <a:p>
            <a:pPr fontAlgn="base"/>
            <a:r>
              <a:rPr lang="en-US" dirty="0"/>
              <a:t>(</a:t>
            </a:r>
            <a:r>
              <a:rPr lang="en-US" dirty="0" err="1"/>
              <a:t>NumClasses</a:t>
            </a:r>
            <a:r>
              <a:rPr lang="en-US" dirty="0"/>
              <a:t> * (</a:t>
            </a:r>
            <a:r>
              <a:rPr lang="en-US" dirty="0" err="1"/>
              <a:t>NumClasses</a:t>
            </a:r>
            <a:r>
              <a:rPr lang="en-US" dirty="0"/>
              <a:t> – 1)) / 2</a:t>
            </a:r>
          </a:p>
          <a:p>
            <a:pPr fontAlgn="base"/>
            <a:r>
              <a:rPr lang="en-US" dirty="0"/>
              <a:t>(4 * (4 – 1)) / 2</a:t>
            </a:r>
          </a:p>
          <a:p>
            <a:pPr fontAlgn="base"/>
            <a:r>
              <a:rPr lang="en-US" dirty="0"/>
              <a:t>(4 * 3) / 2</a:t>
            </a:r>
          </a:p>
          <a:p>
            <a:pPr fontAlgn="base"/>
            <a:r>
              <a:rPr lang="en-US" dirty="0"/>
              <a:t>12 / 2</a:t>
            </a:r>
          </a:p>
          <a:p>
            <a:pPr fontAlgn="base"/>
            <a:r>
              <a:rPr lang="en-US" dirty="0"/>
              <a:t>6</a:t>
            </a:r>
          </a:p>
          <a:p>
            <a:pPr fontAlgn="base"/>
            <a:r>
              <a:rPr lang="en-US" dirty="0"/>
              <a:t>Each binary classification model may predict one class label and the model with the most predictions or votes is predicted by the one-</a:t>
            </a:r>
            <a:r>
              <a:rPr lang="en-US" dirty="0" err="1"/>
              <a:t>vs</a:t>
            </a:r>
            <a:r>
              <a:rPr lang="en-US" dirty="0"/>
              <a:t>-one strategy</a:t>
            </a:r>
            <a:r>
              <a:rPr lang="en-US" dirty="0" smtClean="0"/>
              <a:t>.</a:t>
            </a:r>
          </a:p>
          <a:p>
            <a:pPr fontAlgn="base"/>
            <a:r>
              <a:rPr lang="en-US" dirty="0"/>
              <a:t>Similarly, if the binary classification models predict a numerical class membership, such as a probability, then the </a:t>
            </a:r>
            <a:r>
              <a:rPr lang="en-US" dirty="0" err="1"/>
              <a:t>argmax</a:t>
            </a:r>
            <a:r>
              <a:rPr lang="en-US" dirty="0"/>
              <a:t> of the sum of the scores (class with the largest sum score) is predicted as the class label.</a:t>
            </a:r>
            <a:endParaRPr lang="en-IN" dirty="0"/>
          </a:p>
          <a:p>
            <a:pPr fontAlgn="base"/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619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</TotalTime>
  <Words>803</Words>
  <Application>Microsoft Office PowerPoint</Application>
  <PresentationFormat>Widescreen</PresentationFormat>
  <Paragraphs>66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Office Theme</vt:lpstr>
      <vt:lpstr>Multiple Class Classification</vt:lpstr>
      <vt:lpstr>PowerPoint Presentation</vt:lpstr>
      <vt:lpstr>Binary Classifiers for Multi-Class Classification </vt:lpstr>
      <vt:lpstr>One-Vs-Rest for Multi-Class Classification </vt:lpstr>
      <vt:lpstr>One-Vs-Rest for Multi-Class Classification </vt:lpstr>
      <vt:lpstr>one-versus-the-rest</vt:lpstr>
      <vt:lpstr>One-Vs-One for Multi-Class Classification </vt:lpstr>
      <vt:lpstr>One-Vs-One for Multi-Class Classification </vt:lpstr>
      <vt:lpstr>PowerPoint Presentation</vt:lpstr>
      <vt:lpstr>PowerPoint Presentation</vt:lpstr>
      <vt:lpstr>PowerPoint Presentation</vt:lpstr>
      <vt:lpstr>One vs Rest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15</cp:revision>
  <dcterms:created xsi:type="dcterms:W3CDTF">2022-01-23T12:21:20Z</dcterms:created>
  <dcterms:modified xsi:type="dcterms:W3CDTF">2022-01-24T10:53:33Z</dcterms:modified>
</cp:coreProperties>
</file>

<file path=docProps/thumbnail.jpeg>
</file>